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0E3D2E-41D2-4464-8576-7EE7BA479923}" v="1332" dt="2023-06-27T06:15:47.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DB0A1D-1D6C-62AB-E1FF-BB867A5E76AC}"/>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A154543-709F-C843-9F15-BDC1C2C0E5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E6D9AFC-4D15-03A9-BDA8-9EB970B26698}"/>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5" name="フッター プレースホルダー 4">
            <a:extLst>
              <a:ext uri="{FF2B5EF4-FFF2-40B4-BE49-F238E27FC236}">
                <a16:creationId xmlns:a16="http://schemas.microsoft.com/office/drawing/2014/main" id="{723C37B6-E5B7-BA5A-819F-D39B866C77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9D0B57-A11D-ED67-94DD-E1F321A908B9}"/>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3768382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073C12-C85D-A40D-2A44-1A9C7C19D2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EB553A5-FC38-11EF-2571-69C6ACC90D7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4EB606E-B6FF-96C6-AF2D-AE3FB6DF72D2}"/>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5" name="フッター プレースホルダー 4">
            <a:extLst>
              <a:ext uri="{FF2B5EF4-FFF2-40B4-BE49-F238E27FC236}">
                <a16:creationId xmlns:a16="http://schemas.microsoft.com/office/drawing/2014/main" id="{7324BB95-56CE-F996-B91B-5F76E99383C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3A3A60-3BA9-5D70-0E7E-384B21B0DB63}"/>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111467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A10DA2B5-AADE-A134-59DC-BA81C4BF3F5E}"/>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3EEB421-6674-D1CE-1D48-F19815972E1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423B5B-414A-4987-53D7-BC248B5E7E14}"/>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5" name="フッター プレースホルダー 4">
            <a:extLst>
              <a:ext uri="{FF2B5EF4-FFF2-40B4-BE49-F238E27FC236}">
                <a16:creationId xmlns:a16="http://schemas.microsoft.com/office/drawing/2014/main" id="{FC86B33A-5779-E03B-5EE5-5B69FDF656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C519AE-1603-D52B-D946-3B428B4567F0}"/>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2029788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E4F360-12E4-C6CC-0C5B-DB651CCC573C}"/>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6B802FF-6236-4979-6CAC-9617560854E2}"/>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D8F5C2-2B46-A34E-1F9B-833F560354BC}"/>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5" name="フッター プレースホルダー 4">
            <a:extLst>
              <a:ext uri="{FF2B5EF4-FFF2-40B4-BE49-F238E27FC236}">
                <a16:creationId xmlns:a16="http://schemas.microsoft.com/office/drawing/2014/main" id="{E38FCED5-3BB0-3589-F3AD-B0C3D2B765F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5DD7DD1-22DE-64DB-4627-F3524B763D4A}"/>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3899477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0B265A-2236-981C-F22B-EC0496A3119D}"/>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1073226-9DF6-DD78-31C5-FB41CF447D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0050608-2DDF-5D36-53E9-E591C59EDBAB}"/>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5" name="フッター プレースホルダー 4">
            <a:extLst>
              <a:ext uri="{FF2B5EF4-FFF2-40B4-BE49-F238E27FC236}">
                <a16:creationId xmlns:a16="http://schemas.microsoft.com/office/drawing/2014/main" id="{74864244-B62C-3BFD-A3BE-41B3F7DA942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B8116C-8980-CA4D-7578-E42E87B721D9}"/>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4077577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EEE6A5-86E2-CF3E-ABCA-1BA582F1C2B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CE853D-F87E-1E4B-8078-25033F7788D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88E52DB-E467-9BAC-4E3F-90DA9E3FD17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9C905F6-672C-D53F-585E-78927623FC22}"/>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6" name="フッター プレースホルダー 5">
            <a:extLst>
              <a:ext uri="{FF2B5EF4-FFF2-40B4-BE49-F238E27FC236}">
                <a16:creationId xmlns:a16="http://schemas.microsoft.com/office/drawing/2014/main" id="{41595235-09D3-4BE4-3C6B-E92B9EDA83F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D0C4F93-6F6F-E0EA-BFD5-0CB80ECA827B}"/>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2705100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E4E878-CF78-0731-F044-14B5627FF60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61B1F1A-7A5B-9B75-E21C-BC1C645D24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DF78B1E-7D33-2217-846B-5741685FC3F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E1678898-E454-8701-6DF2-FA0A058F86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FF6E690-97F7-0E27-ACAF-0455F8B1F58E}"/>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CC2D188-B606-1EA3-4953-E7EA438A5CD6}"/>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8" name="フッター プレースホルダー 7">
            <a:extLst>
              <a:ext uri="{FF2B5EF4-FFF2-40B4-BE49-F238E27FC236}">
                <a16:creationId xmlns:a16="http://schemas.microsoft.com/office/drawing/2014/main" id="{2A00146E-3317-03B0-08CF-E8AFA5F7177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1145FD25-86BF-B976-E1AF-A25976146554}"/>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3069199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100544-8678-BCDC-CB1B-610AE857B4C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A73887D-C453-B498-F427-201C3E51DEC0}"/>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4" name="フッター プレースホルダー 3">
            <a:extLst>
              <a:ext uri="{FF2B5EF4-FFF2-40B4-BE49-F238E27FC236}">
                <a16:creationId xmlns:a16="http://schemas.microsoft.com/office/drawing/2014/main" id="{D44FCC3F-25BE-328D-37D6-A361AC93984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FF909B2-5454-FE45-E70B-F29D04B6C74D}"/>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803238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0A34CD03-21E6-E59F-2C05-04474E555DD5}"/>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3" name="フッター プレースホルダー 2">
            <a:extLst>
              <a:ext uri="{FF2B5EF4-FFF2-40B4-BE49-F238E27FC236}">
                <a16:creationId xmlns:a16="http://schemas.microsoft.com/office/drawing/2014/main" id="{2FED7637-8C74-4FD2-28FD-666B157E2683}"/>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E25159A-02CF-FBA3-C140-643E564510D2}"/>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4113028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1093A5-65D3-6A43-7523-62216D3FB31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BDC54C7-BE0E-B74B-E715-24234D1D23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D7099E57-6BFD-D08F-6608-EF85F3C50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7270F7-E2CD-4A67-C742-0CB131267DD9}"/>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6" name="フッター プレースホルダー 5">
            <a:extLst>
              <a:ext uri="{FF2B5EF4-FFF2-40B4-BE49-F238E27FC236}">
                <a16:creationId xmlns:a16="http://schemas.microsoft.com/office/drawing/2014/main" id="{45A087CB-610D-71B1-B170-506BAD7BF2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BB9336A-1EB9-8E5B-826D-975CF25232AC}"/>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152345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D29027-4C37-0506-8F74-DA02F980C11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0D2521B-6BE9-63A2-D4CE-9118F242B5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3147ECF-F89D-E88B-5AC7-E77C3A84BA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BEBCD36-4A35-8D59-E08A-E008D8580BA9}"/>
              </a:ext>
            </a:extLst>
          </p:cNvPr>
          <p:cNvSpPr>
            <a:spLocks noGrp="1"/>
          </p:cNvSpPr>
          <p:nvPr>
            <p:ph type="dt" sz="half" idx="10"/>
          </p:nvPr>
        </p:nvSpPr>
        <p:spPr/>
        <p:txBody>
          <a:bodyPr/>
          <a:lstStyle/>
          <a:p>
            <a:fld id="{454EF3D4-E009-4AC3-9EE5-E50AC38C159A}" type="datetimeFigureOut">
              <a:rPr kumimoji="1" lang="ja-JP" altLang="en-US" smtClean="0"/>
              <a:t>2023/6/27</a:t>
            </a:fld>
            <a:endParaRPr kumimoji="1" lang="ja-JP" altLang="en-US"/>
          </a:p>
        </p:txBody>
      </p:sp>
      <p:sp>
        <p:nvSpPr>
          <p:cNvPr id="6" name="フッター プレースホルダー 5">
            <a:extLst>
              <a:ext uri="{FF2B5EF4-FFF2-40B4-BE49-F238E27FC236}">
                <a16:creationId xmlns:a16="http://schemas.microsoft.com/office/drawing/2014/main" id="{EEAF8AAE-2D58-A1AD-8467-E3D3E07998B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63EB8B7-3D31-DE4F-6E05-A087F3370BE2}"/>
              </a:ext>
            </a:extLst>
          </p:cNvPr>
          <p:cNvSpPr>
            <a:spLocks noGrp="1"/>
          </p:cNvSpPr>
          <p:nvPr>
            <p:ph type="sldNum" sz="quarter" idx="12"/>
          </p:nvPr>
        </p:nvSpPr>
        <p:spPr/>
        <p:txBody>
          <a:body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2627574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65F954F-2299-687C-B177-88082EFAC6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0D6718D-EB1B-B8C3-B789-17028316A1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F07F65-4F28-A39B-0112-753281285D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4EF3D4-E009-4AC3-9EE5-E50AC38C159A}" type="datetimeFigureOut">
              <a:rPr kumimoji="1" lang="ja-JP" altLang="en-US" smtClean="0"/>
              <a:t>2023/6/27</a:t>
            </a:fld>
            <a:endParaRPr kumimoji="1" lang="ja-JP" altLang="en-US"/>
          </a:p>
        </p:txBody>
      </p:sp>
      <p:sp>
        <p:nvSpPr>
          <p:cNvPr id="5" name="フッター プレースホルダー 4">
            <a:extLst>
              <a:ext uri="{FF2B5EF4-FFF2-40B4-BE49-F238E27FC236}">
                <a16:creationId xmlns:a16="http://schemas.microsoft.com/office/drawing/2014/main" id="{6C112C26-2E72-19DE-B800-A345B0B6CA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8F628D1F-D272-824C-9CEA-2D0BB594C6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E4B0A2-6FAB-412B-B710-E5229145ED00}" type="slidenum">
              <a:rPr kumimoji="1" lang="ja-JP" altLang="en-US" smtClean="0"/>
              <a:t>‹#›</a:t>
            </a:fld>
            <a:endParaRPr kumimoji="1" lang="ja-JP" altLang="en-US"/>
          </a:p>
        </p:txBody>
      </p:sp>
    </p:spTree>
    <p:extLst>
      <p:ext uri="{BB962C8B-B14F-4D97-AF65-F5344CB8AC3E}">
        <p14:creationId xmlns:p14="http://schemas.microsoft.com/office/powerpoint/2010/main" val="3174345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D19A13E-00E6-AB9E-802A-15AF624D40E9}"/>
              </a:ext>
            </a:extLst>
          </p:cNvPr>
          <p:cNvSpPr>
            <a:spLocks noGrp="1"/>
          </p:cNvSpPr>
          <p:nvPr>
            <p:ph type="ctrTitle"/>
          </p:nvPr>
        </p:nvSpPr>
        <p:spPr/>
        <p:txBody>
          <a:bodyPr/>
          <a:lstStyle/>
          <a:p>
            <a:r>
              <a:rPr kumimoji="1" lang="ja-JP" altLang="en-US" dirty="0"/>
              <a:t>最終確認　教育史</a:t>
            </a:r>
          </a:p>
        </p:txBody>
      </p:sp>
      <p:sp>
        <p:nvSpPr>
          <p:cNvPr id="3" name="字幕 2">
            <a:extLst>
              <a:ext uri="{FF2B5EF4-FFF2-40B4-BE49-F238E27FC236}">
                <a16:creationId xmlns:a16="http://schemas.microsoft.com/office/drawing/2014/main" id="{3DFE0967-801A-B495-63AB-119F81B27D71}"/>
              </a:ext>
            </a:extLst>
          </p:cNvPr>
          <p:cNvSpPr>
            <a:spLocks noGrp="1"/>
          </p:cNvSpPr>
          <p:nvPr>
            <p:ph type="subTitle" idx="1"/>
          </p:nvPr>
        </p:nvSpPr>
        <p:spPr>
          <a:xfrm>
            <a:off x="1524000" y="3878826"/>
            <a:ext cx="9144000" cy="1378974"/>
          </a:xfrm>
        </p:spPr>
        <p:txBody>
          <a:bodyPr>
            <a:normAutofit/>
          </a:bodyPr>
          <a:lstStyle/>
          <a:p>
            <a:r>
              <a:rPr kumimoji="1" lang="ja-JP" altLang="en-US" sz="4800" dirty="0"/>
              <a:t>名前で答えよう</a:t>
            </a:r>
          </a:p>
        </p:txBody>
      </p:sp>
    </p:spTree>
    <p:extLst>
      <p:ext uri="{BB962C8B-B14F-4D97-AF65-F5344CB8AC3E}">
        <p14:creationId xmlns:p14="http://schemas.microsoft.com/office/powerpoint/2010/main" val="4077909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ブルーナー</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a:bodyPr>
          <a:lstStyle/>
          <a:p>
            <a:pPr marL="0" indent="0">
              <a:buNone/>
            </a:pPr>
            <a:r>
              <a:rPr kumimoji="1" lang="ja-JP" altLang="en-US" sz="4000" dirty="0"/>
              <a:t>９</a:t>
            </a:r>
            <a:endParaRPr kumimoji="1" lang="en-US" altLang="ja-JP" sz="4000" dirty="0"/>
          </a:p>
          <a:p>
            <a:pPr marL="0" indent="0">
              <a:buNone/>
            </a:pPr>
            <a:r>
              <a:rPr kumimoji="1" lang="ja-JP" altLang="en-US" sz="4000" dirty="0"/>
              <a:t>ウッズホール会議の結果をまとめた著書</a:t>
            </a:r>
            <a:r>
              <a:rPr kumimoji="1" lang="en-US" altLang="ja-JP" sz="4000" dirty="0"/>
              <a:t>『</a:t>
            </a:r>
            <a:r>
              <a:rPr kumimoji="1" lang="ja-JP" altLang="en-US" sz="4000" dirty="0"/>
              <a:t>教育の過程</a:t>
            </a:r>
            <a:r>
              <a:rPr kumimoji="1" lang="en-US" altLang="ja-JP" sz="4000" dirty="0"/>
              <a:t>』</a:t>
            </a:r>
            <a:r>
              <a:rPr kumimoji="1" lang="ja-JP" altLang="en-US" sz="4000" dirty="0"/>
              <a:t>の中で発見学習を提唱した。</a:t>
            </a:r>
          </a:p>
        </p:txBody>
      </p:sp>
    </p:spTree>
    <p:extLst>
      <p:ext uri="{BB962C8B-B14F-4D97-AF65-F5344CB8AC3E}">
        <p14:creationId xmlns:p14="http://schemas.microsoft.com/office/powerpoint/2010/main" val="401883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パーカースト</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lnSpcReduction="10000"/>
          </a:bodyPr>
          <a:lstStyle/>
          <a:p>
            <a:pPr marL="0" indent="0">
              <a:buNone/>
            </a:pPr>
            <a:r>
              <a:rPr kumimoji="1" lang="ja-JP" altLang="en-US" sz="4000" dirty="0"/>
              <a:t>１０</a:t>
            </a:r>
            <a:endParaRPr kumimoji="1" lang="en-US" altLang="ja-JP" sz="4000" dirty="0"/>
          </a:p>
          <a:p>
            <a:pPr marL="0" indent="0">
              <a:buNone/>
            </a:pPr>
            <a:r>
              <a:rPr kumimoji="1" lang="ja-JP" altLang="en-US" sz="4000" dirty="0"/>
              <a:t>教育課程を主要教科群と副次的教科群に分け，前者は実験室で個別指導，後者は学級単位で授業を行うドルトンプランを提唱した。</a:t>
            </a:r>
          </a:p>
        </p:txBody>
      </p:sp>
    </p:spTree>
    <p:extLst>
      <p:ext uri="{BB962C8B-B14F-4D97-AF65-F5344CB8AC3E}">
        <p14:creationId xmlns:p14="http://schemas.microsoft.com/office/powerpoint/2010/main" val="83463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ナトルプ</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a:bodyPr>
          <a:lstStyle/>
          <a:p>
            <a:pPr marL="0" indent="0">
              <a:buNone/>
            </a:pPr>
            <a:r>
              <a:rPr kumimoji="1" lang="ja-JP" altLang="en-US" sz="4000" dirty="0"/>
              <a:t>１１</a:t>
            </a:r>
            <a:endParaRPr kumimoji="1" lang="en-US" altLang="ja-JP" sz="4000" dirty="0"/>
          </a:p>
          <a:p>
            <a:pPr marL="0" indent="0">
              <a:buNone/>
            </a:pPr>
            <a:r>
              <a:rPr kumimoji="1" lang="ja-JP" altLang="en-US" sz="4000" dirty="0"/>
              <a:t>教育の社会的意義を強調し，</a:t>
            </a:r>
            <a:r>
              <a:rPr kumimoji="1" lang="en-US" altLang="ja-JP" sz="4000" dirty="0"/>
              <a:t>『</a:t>
            </a:r>
            <a:r>
              <a:rPr kumimoji="1" lang="ja-JP" altLang="en-US" sz="4000" dirty="0"/>
              <a:t>社会的教育学</a:t>
            </a:r>
            <a:r>
              <a:rPr kumimoji="1" lang="en-US" altLang="ja-JP" sz="4000" dirty="0"/>
              <a:t>』</a:t>
            </a:r>
            <a:r>
              <a:rPr kumimoji="1" lang="ja-JP" altLang="en-US" sz="4000" dirty="0"/>
              <a:t>を著した。</a:t>
            </a:r>
          </a:p>
        </p:txBody>
      </p:sp>
    </p:spTree>
    <p:extLst>
      <p:ext uri="{BB962C8B-B14F-4D97-AF65-F5344CB8AC3E}">
        <p14:creationId xmlns:p14="http://schemas.microsoft.com/office/powerpoint/2010/main" val="338128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ケルシェンシュタイナー</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a:bodyPr>
          <a:lstStyle/>
          <a:p>
            <a:pPr marL="0" indent="0">
              <a:buNone/>
            </a:pPr>
            <a:r>
              <a:rPr kumimoji="1" lang="ja-JP" altLang="en-US" sz="4000" dirty="0"/>
              <a:t>１２</a:t>
            </a:r>
            <a:endParaRPr kumimoji="1" lang="en-US" altLang="ja-JP" sz="4000" dirty="0"/>
          </a:p>
          <a:p>
            <a:pPr marL="0" indent="0">
              <a:buNone/>
            </a:pPr>
            <a:r>
              <a:rPr kumimoji="1" lang="ja-JP" altLang="en-US" sz="4000" dirty="0"/>
              <a:t>公民教育論，労作教育論を提唱した。著書に</a:t>
            </a:r>
            <a:r>
              <a:rPr kumimoji="1" lang="en-US" altLang="ja-JP" sz="4000" dirty="0"/>
              <a:t>『</a:t>
            </a:r>
            <a:r>
              <a:rPr kumimoji="1" lang="ja-JP" altLang="en-US" sz="4000" dirty="0"/>
              <a:t>労作学校の概念</a:t>
            </a:r>
            <a:r>
              <a:rPr kumimoji="1" lang="en-US" altLang="ja-JP" sz="4000" dirty="0"/>
              <a:t>』</a:t>
            </a:r>
            <a:r>
              <a:rPr kumimoji="1" lang="ja-JP" altLang="en-US" sz="4000" dirty="0"/>
              <a:t>がある。</a:t>
            </a:r>
          </a:p>
        </p:txBody>
      </p:sp>
    </p:spTree>
    <p:extLst>
      <p:ext uri="{BB962C8B-B14F-4D97-AF65-F5344CB8AC3E}">
        <p14:creationId xmlns:p14="http://schemas.microsoft.com/office/powerpoint/2010/main" val="307770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4026310"/>
            <a:ext cx="10515600" cy="1081804"/>
          </a:xfrm>
        </p:spPr>
        <p:txBody>
          <a:bodyPr/>
          <a:lstStyle/>
          <a:p>
            <a:pPr algn="ctr"/>
            <a:r>
              <a:rPr kumimoji="1" lang="ja-JP" altLang="en-US" dirty="0"/>
              <a:t>ペーターゼン</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3030384"/>
          </a:xfrm>
        </p:spPr>
        <p:txBody>
          <a:bodyPr>
            <a:normAutofit fontScale="92500" lnSpcReduction="10000"/>
          </a:bodyPr>
          <a:lstStyle/>
          <a:p>
            <a:pPr marL="0" indent="0">
              <a:buNone/>
            </a:pPr>
            <a:r>
              <a:rPr kumimoji="1" lang="ja-JP" altLang="en-US" sz="4000" dirty="0"/>
              <a:t>１３</a:t>
            </a:r>
            <a:endParaRPr kumimoji="1" lang="en-US" altLang="ja-JP" sz="4000" dirty="0"/>
          </a:p>
          <a:p>
            <a:pPr marL="0" indent="0">
              <a:buNone/>
            </a:pPr>
            <a:r>
              <a:rPr kumimoji="1" lang="ja-JP" altLang="en-US" sz="4000" dirty="0"/>
              <a:t>ドイツのイエナ大学付属実験学校において，学年別学級を廃止して，低学年・中学年・高学年の３集団に編成し，指導する立場と指導される立場の両方を経験しながら，生活共同体として学習するイエナ・プランを提唱した。</a:t>
            </a:r>
          </a:p>
        </p:txBody>
      </p:sp>
    </p:spTree>
    <p:extLst>
      <p:ext uri="{BB962C8B-B14F-4D97-AF65-F5344CB8AC3E}">
        <p14:creationId xmlns:p14="http://schemas.microsoft.com/office/powerpoint/2010/main" val="353010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4026310"/>
            <a:ext cx="10515600" cy="1081804"/>
          </a:xfrm>
        </p:spPr>
        <p:txBody>
          <a:bodyPr/>
          <a:lstStyle/>
          <a:p>
            <a:pPr algn="ctr"/>
            <a:r>
              <a:rPr kumimoji="1" lang="ja-JP" altLang="en-US" dirty="0"/>
              <a:t>ヘルバルト</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3030384"/>
          </a:xfrm>
        </p:spPr>
        <p:txBody>
          <a:bodyPr>
            <a:normAutofit/>
          </a:bodyPr>
          <a:lstStyle/>
          <a:p>
            <a:pPr marL="0" indent="0">
              <a:buNone/>
            </a:pPr>
            <a:r>
              <a:rPr kumimoji="1" lang="ja-JP" altLang="en-US" sz="4000" dirty="0"/>
              <a:t>１４</a:t>
            </a:r>
            <a:endParaRPr kumimoji="1" lang="en-US" altLang="ja-JP" sz="4000" dirty="0"/>
          </a:p>
          <a:p>
            <a:pPr marL="0" indent="0">
              <a:buNone/>
            </a:pPr>
            <a:r>
              <a:rPr kumimoji="1" lang="ja-JP" altLang="en-US" sz="4000" dirty="0"/>
              <a:t>明瞭－連合－系統－方法の</a:t>
            </a:r>
            <a:r>
              <a:rPr kumimoji="1" lang="en-US" altLang="ja-JP" sz="4000" dirty="0"/>
              <a:t>4</a:t>
            </a:r>
            <a:r>
              <a:rPr kumimoji="1" lang="ja-JP" altLang="en-US" sz="4000" dirty="0"/>
              <a:t>段階からなる教授段階論を示した。</a:t>
            </a:r>
          </a:p>
        </p:txBody>
      </p:sp>
    </p:spTree>
    <p:extLst>
      <p:ext uri="{BB962C8B-B14F-4D97-AF65-F5344CB8AC3E}">
        <p14:creationId xmlns:p14="http://schemas.microsoft.com/office/powerpoint/2010/main" val="143178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4026310"/>
            <a:ext cx="10515600" cy="1081804"/>
          </a:xfrm>
        </p:spPr>
        <p:txBody>
          <a:bodyPr/>
          <a:lstStyle/>
          <a:p>
            <a:pPr algn="ctr"/>
            <a:r>
              <a:rPr kumimoji="1" lang="ja-JP" altLang="en-US" dirty="0"/>
              <a:t>ブルーム</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3030384"/>
          </a:xfrm>
        </p:spPr>
        <p:txBody>
          <a:bodyPr>
            <a:normAutofit/>
          </a:bodyPr>
          <a:lstStyle/>
          <a:p>
            <a:pPr marL="0" indent="0">
              <a:buNone/>
            </a:pPr>
            <a:r>
              <a:rPr kumimoji="1" lang="ja-JP" altLang="en-US" sz="4000" dirty="0"/>
              <a:t>１５</a:t>
            </a:r>
            <a:endParaRPr kumimoji="1" lang="en-US" altLang="ja-JP" sz="4000" dirty="0"/>
          </a:p>
          <a:p>
            <a:pPr marL="0" indent="0">
              <a:buNone/>
            </a:pPr>
            <a:r>
              <a:rPr kumimoji="1" lang="ja-JP" altLang="en-US" sz="4000" dirty="0"/>
              <a:t>達成すべき目標を明確にし，合理的評価と適切な指導を行うプロセスを繰り返すことで学習者に学習内容を完全に習得させる完全習得学習を提唱した。</a:t>
            </a:r>
          </a:p>
        </p:txBody>
      </p:sp>
    </p:spTree>
    <p:extLst>
      <p:ext uri="{BB962C8B-B14F-4D97-AF65-F5344CB8AC3E}">
        <p14:creationId xmlns:p14="http://schemas.microsoft.com/office/powerpoint/2010/main" val="242444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4026310"/>
            <a:ext cx="10515600" cy="1081804"/>
          </a:xfrm>
        </p:spPr>
        <p:txBody>
          <a:bodyPr/>
          <a:lstStyle/>
          <a:p>
            <a:pPr algn="ctr"/>
            <a:r>
              <a:rPr kumimoji="1" lang="ja-JP" altLang="en-US" dirty="0"/>
              <a:t>オーズベル</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3030384"/>
          </a:xfrm>
        </p:spPr>
        <p:txBody>
          <a:bodyPr>
            <a:normAutofit/>
          </a:bodyPr>
          <a:lstStyle/>
          <a:p>
            <a:pPr marL="0" indent="0">
              <a:buNone/>
            </a:pPr>
            <a:r>
              <a:rPr kumimoji="1" lang="ja-JP" altLang="en-US" sz="4000" dirty="0"/>
              <a:t>１６</a:t>
            </a:r>
            <a:endParaRPr kumimoji="1" lang="en-US" altLang="ja-JP" sz="4000" dirty="0"/>
          </a:p>
          <a:p>
            <a:pPr marL="0" indent="0">
              <a:buNone/>
            </a:pPr>
            <a:r>
              <a:rPr kumimoji="1" lang="ja-JP" altLang="en-US" sz="4000" dirty="0"/>
              <a:t>学習に入る前に，学習者に思考の枠組みとなるような先行オーガナイザーを導入することで理解を助ける，有意味受容学習を提唱した。</a:t>
            </a:r>
          </a:p>
        </p:txBody>
      </p:sp>
    </p:spTree>
    <p:extLst>
      <p:ext uri="{BB962C8B-B14F-4D97-AF65-F5344CB8AC3E}">
        <p14:creationId xmlns:p14="http://schemas.microsoft.com/office/powerpoint/2010/main" val="1160519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ルソー</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lnSpcReduction="10000"/>
          </a:bodyPr>
          <a:lstStyle/>
          <a:p>
            <a:pPr marL="0" indent="0">
              <a:buNone/>
            </a:pPr>
            <a:r>
              <a:rPr kumimoji="1" lang="ja-JP" altLang="en-US" sz="4000" dirty="0"/>
              <a:t>１</a:t>
            </a:r>
            <a:endParaRPr kumimoji="1" lang="en-US" altLang="ja-JP" sz="4000" dirty="0"/>
          </a:p>
          <a:p>
            <a:pPr marL="0" indent="0">
              <a:buNone/>
            </a:pPr>
            <a:r>
              <a:rPr kumimoji="1" lang="ja-JP" altLang="en-US" sz="4000" dirty="0"/>
              <a:t>フランスの思想家で，著書</a:t>
            </a:r>
            <a:r>
              <a:rPr kumimoji="1" lang="en-US" altLang="ja-JP" sz="4000" dirty="0"/>
              <a:t>『</a:t>
            </a:r>
            <a:r>
              <a:rPr kumimoji="1" lang="ja-JP" altLang="en-US" sz="4000" dirty="0"/>
              <a:t>エミール</a:t>
            </a:r>
            <a:r>
              <a:rPr kumimoji="1" lang="en-US" altLang="ja-JP" sz="4000" dirty="0"/>
              <a:t>』</a:t>
            </a:r>
            <a:r>
              <a:rPr kumimoji="1" lang="ja-JP" altLang="en-US" sz="4000" dirty="0"/>
              <a:t>の中でこどもを中心に据えた自然主義的教育を展開した。「こどもの発見者」と呼ばれる。</a:t>
            </a:r>
          </a:p>
        </p:txBody>
      </p:sp>
    </p:spTree>
    <p:extLst>
      <p:ext uri="{BB962C8B-B14F-4D97-AF65-F5344CB8AC3E}">
        <p14:creationId xmlns:p14="http://schemas.microsoft.com/office/powerpoint/2010/main" val="392200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コメニウス</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lnSpcReduction="10000"/>
          </a:bodyPr>
          <a:lstStyle/>
          <a:p>
            <a:pPr marL="0" indent="0">
              <a:buNone/>
            </a:pPr>
            <a:r>
              <a:rPr kumimoji="1" lang="ja-JP" altLang="en-US" sz="4000" dirty="0"/>
              <a:t>２</a:t>
            </a:r>
            <a:endParaRPr kumimoji="1" lang="en-US" altLang="ja-JP" sz="4000" dirty="0"/>
          </a:p>
          <a:p>
            <a:pPr marL="0" indent="0">
              <a:buNone/>
            </a:pPr>
            <a:r>
              <a:rPr kumimoji="1" lang="ja-JP" altLang="en-US" sz="4000" dirty="0"/>
              <a:t>「近代教授学の祖」と呼ばれる。世界初の絵入り教科書</a:t>
            </a:r>
            <a:r>
              <a:rPr kumimoji="1" lang="en-US" altLang="ja-JP" sz="4000" dirty="0"/>
              <a:t>『</a:t>
            </a:r>
            <a:r>
              <a:rPr kumimoji="1" lang="ja-JP" altLang="en-US" sz="4000" dirty="0"/>
              <a:t>世界図絵</a:t>
            </a:r>
            <a:r>
              <a:rPr kumimoji="1" lang="en-US" altLang="ja-JP" sz="4000" dirty="0"/>
              <a:t>』</a:t>
            </a:r>
            <a:r>
              <a:rPr kumimoji="1" lang="ja-JP" altLang="en-US" sz="4000" dirty="0"/>
              <a:t>や体系的教育学の書</a:t>
            </a:r>
            <a:r>
              <a:rPr kumimoji="1" lang="en-US" altLang="ja-JP" sz="4000" dirty="0"/>
              <a:t>『</a:t>
            </a:r>
            <a:r>
              <a:rPr kumimoji="1" lang="ja-JP" altLang="en-US" sz="4000" dirty="0"/>
              <a:t>大教授学</a:t>
            </a:r>
            <a:r>
              <a:rPr kumimoji="1" lang="en-US" altLang="ja-JP" sz="4000" dirty="0"/>
              <a:t>』</a:t>
            </a:r>
            <a:r>
              <a:rPr kumimoji="1" lang="ja-JP" altLang="en-US" sz="4000" dirty="0"/>
              <a:t>を著した。</a:t>
            </a:r>
          </a:p>
        </p:txBody>
      </p:sp>
    </p:spTree>
    <p:extLst>
      <p:ext uri="{BB962C8B-B14F-4D97-AF65-F5344CB8AC3E}">
        <p14:creationId xmlns:p14="http://schemas.microsoft.com/office/powerpoint/2010/main" val="2001539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ペスタロッチ</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fontScale="92500" lnSpcReduction="20000"/>
          </a:bodyPr>
          <a:lstStyle/>
          <a:p>
            <a:pPr marL="0" indent="0">
              <a:buNone/>
            </a:pPr>
            <a:r>
              <a:rPr kumimoji="1" lang="ja-JP" altLang="en-US" sz="4000" dirty="0"/>
              <a:t>３</a:t>
            </a:r>
            <a:endParaRPr kumimoji="1" lang="en-US" altLang="ja-JP" sz="4000" dirty="0"/>
          </a:p>
          <a:p>
            <a:pPr marL="0" indent="0">
              <a:buNone/>
            </a:pPr>
            <a:r>
              <a:rPr kumimoji="1" lang="ja-JP" altLang="en-US" sz="4000" dirty="0"/>
              <a:t>直観教授を主張。シュタンツの孤児院などスイス各地で教育実践を行った。著書に</a:t>
            </a:r>
            <a:r>
              <a:rPr kumimoji="1" lang="en-US" altLang="ja-JP" sz="4000" dirty="0"/>
              <a:t>『</a:t>
            </a:r>
            <a:r>
              <a:rPr kumimoji="1" lang="ja-JP" altLang="en-US" sz="4000" dirty="0"/>
              <a:t>隠者の夕暮れ</a:t>
            </a:r>
            <a:r>
              <a:rPr kumimoji="1" lang="en-US" altLang="ja-JP" sz="4000" dirty="0"/>
              <a:t>』『</a:t>
            </a:r>
            <a:r>
              <a:rPr kumimoji="1" lang="ja-JP" altLang="en-US" sz="4000" dirty="0"/>
              <a:t>白鳥の歌</a:t>
            </a:r>
            <a:r>
              <a:rPr kumimoji="1" lang="en-US" altLang="ja-JP" sz="4000" dirty="0"/>
              <a:t>』『</a:t>
            </a:r>
            <a:r>
              <a:rPr kumimoji="1" lang="ja-JP" altLang="en-US" sz="4000" dirty="0"/>
              <a:t>ゲルトルート児童教育法</a:t>
            </a:r>
            <a:r>
              <a:rPr kumimoji="1" lang="en-US" altLang="ja-JP" sz="4000" dirty="0"/>
              <a:t>』</a:t>
            </a:r>
            <a:r>
              <a:rPr kumimoji="1" lang="ja-JP" altLang="en-US" sz="4000" dirty="0"/>
              <a:t>などがある。</a:t>
            </a:r>
          </a:p>
        </p:txBody>
      </p:sp>
    </p:spTree>
    <p:extLst>
      <p:ext uri="{BB962C8B-B14F-4D97-AF65-F5344CB8AC3E}">
        <p14:creationId xmlns:p14="http://schemas.microsoft.com/office/powerpoint/2010/main" val="358126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フレーベル</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lnSpcReduction="10000"/>
          </a:bodyPr>
          <a:lstStyle/>
          <a:p>
            <a:pPr marL="0" indent="0">
              <a:buNone/>
            </a:pPr>
            <a:r>
              <a:rPr kumimoji="1" lang="ja-JP" altLang="en-US" sz="4000" dirty="0"/>
              <a:t>４</a:t>
            </a:r>
            <a:endParaRPr kumimoji="1" lang="en-US" altLang="ja-JP" sz="4000" dirty="0"/>
          </a:p>
          <a:p>
            <a:pPr marL="0" indent="0">
              <a:buNone/>
            </a:pPr>
            <a:r>
              <a:rPr kumimoji="1" lang="ja-JP" altLang="en-US" sz="4000" dirty="0"/>
              <a:t>世界初の幼稚園「一般ドイツ幼稚園」を創設し，教育遊具「恩物」を考案した。著書に</a:t>
            </a:r>
            <a:r>
              <a:rPr kumimoji="1" lang="en-US" altLang="ja-JP" sz="4000" dirty="0"/>
              <a:t>『</a:t>
            </a:r>
            <a:r>
              <a:rPr kumimoji="1" lang="ja-JP" altLang="en-US" sz="4000" dirty="0"/>
              <a:t>人間の教育</a:t>
            </a:r>
            <a:r>
              <a:rPr kumimoji="1" lang="en-US" altLang="ja-JP" sz="4000" dirty="0"/>
              <a:t>』</a:t>
            </a:r>
            <a:r>
              <a:rPr kumimoji="1" lang="ja-JP" altLang="en-US" sz="4000" dirty="0"/>
              <a:t>がある。</a:t>
            </a:r>
          </a:p>
        </p:txBody>
      </p:sp>
    </p:spTree>
    <p:extLst>
      <p:ext uri="{BB962C8B-B14F-4D97-AF65-F5344CB8AC3E}">
        <p14:creationId xmlns:p14="http://schemas.microsoft.com/office/powerpoint/2010/main" val="327446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エレン・ケイ</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lnSpcReduction="10000"/>
          </a:bodyPr>
          <a:lstStyle/>
          <a:p>
            <a:pPr marL="0" indent="0">
              <a:buNone/>
            </a:pPr>
            <a:r>
              <a:rPr kumimoji="1" lang="ja-JP" altLang="en-US" sz="4000" dirty="0"/>
              <a:t>５</a:t>
            </a:r>
            <a:endParaRPr kumimoji="1" lang="en-US" altLang="ja-JP" sz="4000" dirty="0"/>
          </a:p>
          <a:p>
            <a:pPr marL="0" indent="0">
              <a:buNone/>
            </a:pPr>
            <a:r>
              <a:rPr kumimoji="1" lang="ja-JP" altLang="en-US" sz="4000" dirty="0"/>
              <a:t>スウェーデンの社会思想家で，</a:t>
            </a:r>
            <a:r>
              <a:rPr kumimoji="1" lang="en-US" altLang="ja-JP" sz="4000" dirty="0"/>
              <a:t>『</a:t>
            </a:r>
            <a:r>
              <a:rPr kumimoji="1" lang="ja-JP" altLang="en-US" sz="4000" dirty="0"/>
              <a:t>児童の世紀</a:t>
            </a:r>
            <a:r>
              <a:rPr kumimoji="1" lang="en-US" altLang="ja-JP" sz="4000" dirty="0"/>
              <a:t>』</a:t>
            </a:r>
            <a:r>
              <a:rPr kumimoji="1" lang="ja-JP" altLang="en-US" sz="4000" dirty="0"/>
              <a:t>を著し，「２０世紀を子供の世紀に」と訴えた。</a:t>
            </a:r>
          </a:p>
        </p:txBody>
      </p:sp>
    </p:spTree>
    <p:extLst>
      <p:ext uri="{BB962C8B-B14F-4D97-AF65-F5344CB8AC3E}">
        <p14:creationId xmlns:p14="http://schemas.microsoft.com/office/powerpoint/2010/main" val="308080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モン・テッソリー</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a:bodyPr>
          <a:lstStyle/>
          <a:p>
            <a:pPr marL="0" indent="0">
              <a:buNone/>
            </a:pPr>
            <a:r>
              <a:rPr kumimoji="1" lang="ja-JP" altLang="en-US" sz="4000" dirty="0"/>
              <a:t>６</a:t>
            </a:r>
            <a:endParaRPr kumimoji="1" lang="en-US" altLang="ja-JP" sz="4000" dirty="0"/>
          </a:p>
          <a:p>
            <a:pPr marL="0" indent="0">
              <a:buNone/>
            </a:pPr>
            <a:r>
              <a:rPr kumimoji="1" lang="ja-JP" altLang="en-US" sz="4000" dirty="0"/>
              <a:t>イタリアの医学博士・教育者であり，ローマの貧民街に「子供の家」開設した。</a:t>
            </a:r>
          </a:p>
        </p:txBody>
      </p:sp>
    </p:spTree>
    <p:extLst>
      <p:ext uri="{BB962C8B-B14F-4D97-AF65-F5344CB8AC3E}">
        <p14:creationId xmlns:p14="http://schemas.microsoft.com/office/powerpoint/2010/main" val="1031036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デューイ</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fontScale="92500" lnSpcReduction="20000"/>
          </a:bodyPr>
          <a:lstStyle/>
          <a:p>
            <a:pPr marL="0" indent="0">
              <a:buNone/>
            </a:pPr>
            <a:r>
              <a:rPr kumimoji="1" lang="ja-JP" altLang="en-US" sz="4000" dirty="0"/>
              <a:t>７</a:t>
            </a:r>
            <a:endParaRPr kumimoji="1" lang="en-US" altLang="ja-JP" sz="4000" dirty="0"/>
          </a:p>
          <a:p>
            <a:pPr marL="0" indent="0">
              <a:buNone/>
            </a:pPr>
            <a:r>
              <a:rPr kumimoji="1" lang="ja-JP" altLang="en-US" sz="4000" dirty="0"/>
              <a:t>教育とは「経験の再構成」であると主張し，問題解決学習の理論を展開した。著書に，シカゴ大学実験学校での成果報告をまとめた</a:t>
            </a:r>
            <a:r>
              <a:rPr kumimoji="1" lang="en-US" altLang="ja-JP" sz="4000" dirty="0"/>
              <a:t>『</a:t>
            </a:r>
            <a:r>
              <a:rPr kumimoji="1" lang="ja-JP" altLang="en-US" sz="4000" dirty="0"/>
              <a:t>学校と社会</a:t>
            </a:r>
            <a:r>
              <a:rPr kumimoji="1" lang="en-US" altLang="ja-JP" sz="4000" dirty="0"/>
              <a:t>』</a:t>
            </a:r>
            <a:r>
              <a:rPr kumimoji="1" lang="ja-JP" altLang="en-US" sz="4000" dirty="0"/>
              <a:t>などがある。</a:t>
            </a:r>
          </a:p>
        </p:txBody>
      </p:sp>
    </p:spTree>
    <p:extLst>
      <p:ext uri="{BB962C8B-B14F-4D97-AF65-F5344CB8AC3E}">
        <p14:creationId xmlns:p14="http://schemas.microsoft.com/office/powerpoint/2010/main" val="105570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24D95B-07BE-946E-B4A6-457C648F8842}"/>
              </a:ext>
            </a:extLst>
          </p:cNvPr>
          <p:cNvSpPr>
            <a:spLocks noGrp="1"/>
          </p:cNvSpPr>
          <p:nvPr>
            <p:ph type="title"/>
          </p:nvPr>
        </p:nvSpPr>
        <p:spPr>
          <a:xfrm>
            <a:off x="1029929" y="3782551"/>
            <a:ext cx="10515600" cy="1325563"/>
          </a:xfrm>
        </p:spPr>
        <p:txBody>
          <a:bodyPr/>
          <a:lstStyle/>
          <a:p>
            <a:pPr algn="ctr"/>
            <a:r>
              <a:rPr kumimoji="1" lang="ja-JP" altLang="en-US" dirty="0"/>
              <a:t>キルパトリック</a:t>
            </a:r>
          </a:p>
        </p:txBody>
      </p:sp>
      <p:sp>
        <p:nvSpPr>
          <p:cNvPr id="3" name="コンテンツ プレースホルダー 2">
            <a:extLst>
              <a:ext uri="{FF2B5EF4-FFF2-40B4-BE49-F238E27FC236}">
                <a16:creationId xmlns:a16="http://schemas.microsoft.com/office/drawing/2014/main" id="{B170B143-4460-2C51-32A5-EE864EB2ECFE}"/>
              </a:ext>
            </a:extLst>
          </p:cNvPr>
          <p:cNvSpPr>
            <a:spLocks noGrp="1"/>
          </p:cNvSpPr>
          <p:nvPr>
            <p:ph idx="1"/>
          </p:nvPr>
        </p:nvSpPr>
        <p:spPr>
          <a:xfrm>
            <a:off x="838200" y="752167"/>
            <a:ext cx="10515600" cy="2323282"/>
          </a:xfrm>
        </p:spPr>
        <p:txBody>
          <a:bodyPr>
            <a:normAutofit lnSpcReduction="10000"/>
          </a:bodyPr>
          <a:lstStyle/>
          <a:p>
            <a:pPr marL="0" indent="0">
              <a:buNone/>
            </a:pPr>
            <a:r>
              <a:rPr kumimoji="1" lang="ja-JP" altLang="en-US" sz="4000" dirty="0"/>
              <a:t>８</a:t>
            </a:r>
            <a:endParaRPr kumimoji="1" lang="en-US" altLang="ja-JP" sz="4000" dirty="0"/>
          </a:p>
          <a:p>
            <a:pPr marL="0" indent="0">
              <a:buNone/>
            </a:pPr>
            <a:r>
              <a:rPr kumimoji="1" lang="ja-JP" altLang="en-US" sz="4000" dirty="0"/>
              <a:t>目標設定－計画－実行－評価の４段階を１つの作業過程とするプロジェクト・メソッドを考案した。</a:t>
            </a:r>
          </a:p>
        </p:txBody>
      </p:sp>
    </p:spTree>
    <p:extLst>
      <p:ext uri="{BB962C8B-B14F-4D97-AF65-F5344CB8AC3E}">
        <p14:creationId xmlns:p14="http://schemas.microsoft.com/office/powerpoint/2010/main" val="329938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518</Words>
  <Application>Microsoft Office PowerPoint</Application>
  <PresentationFormat>ワイド画面</PresentationFormat>
  <Paragraphs>50</Paragraphs>
  <Slides>17</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17</vt:i4>
      </vt:variant>
    </vt:vector>
  </HeadingPairs>
  <TitlesOfParts>
    <vt:vector size="21" baseType="lpstr">
      <vt:lpstr>游ゴシック</vt:lpstr>
      <vt:lpstr>游ゴシック Light</vt:lpstr>
      <vt:lpstr>Arial</vt:lpstr>
      <vt:lpstr>Office テーマ</vt:lpstr>
      <vt:lpstr>最終確認　教育史</vt:lpstr>
      <vt:lpstr>ルソー</vt:lpstr>
      <vt:lpstr>コメニウス</vt:lpstr>
      <vt:lpstr>ペスタロッチ</vt:lpstr>
      <vt:lpstr>フレーベル</vt:lpstr>
      <vt:lpstr>エレン・ケイ</vt:lpstr>
      <vt:lpstr>モン・テッソリー</vt:lpstr>
      <vt:lpstr>デューイ</vt:lpstr>
      <vt:lpstr>キルパトリック</vt:lpstr>
      <vt:lpstr>ブルーナー</vt:lpstr>
      <vt:lpstr>パーカースト</vt:lpstr>
      <vt:lpstr>ナトルプ</vt:lpstr>
      <vt:lpstr>ケルシェンシュタイナー</vt:lpstr>
      <vt:lpstr>ペーターゼン</vt:lpstr>
      <vt:lpstr>ヘルバルト</vt:lpstr>
      <vt:lpstr>ブルーム</vt:lpstr>
      <vt:lpstr>オーズベル</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最終確認　教育史</dc:title>
  <dc:creator>3715</dc:creator>
  <cp:lastModifiedBy>3715</cp:lastModifiedBy>
  <cp:revision>2</cp:revision>
  <dcterms:created xsi:type="dcterms:W3CDTF">2023-06-26T04:54:16Z</dcterms:created>
  <dcterms:modified xsi:type="dcterms:W3CDTF">2023-06-27T06:17:22Z</dcterms:modified>
</cp:coreProperties>
</file>