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77" r:id="rId22"/>
    <p:sldId id="276" r:id="rId23"/>
    <p:sldId id="279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ky 3715" userId="13d3e2f1547d4613" providerId="LiveId" clId="{BB654540-3AEE-4F1D-B28D-CAA8AA2DD1AA}"/>
    <pc:docChg chg="modSld">
      <pc:chgData name="yukky 3715" userId="13d3e2f1547d4613" providerId="LiveId" clId="{BB654540-3AEE-4F1D-B28D-CAA8AA2DD1AA}" dt="2023-03-31T18:49:36.898" v="0" actId="1076"/>
      <pc:docMkLst>
        <pc:docMk/>
      </pc:docMkLst>
      <pc:sldChg chg="modSp mod">
        <pc:chgData name="yukky 3715" userId="13d3e2f1547d4613" providerId="LiveId" clId="{BB654540-3AEE-4F1D-B28D-CAA8AA2DD1AA}" dt="2023-03-31T18:49:36.898" v="0" actId="1076"/>
        <pc:sldMkLst>
          <pc:docMk/>
          <pc:sldMk cId="1423167564" sldId="281"/>
        </pc:sldMkLst>
        <pc:spChg chg="mod">
          <ac:chgData name="yukky 3715" userId="13d3e2f1547d4613" providerId="LiveId" clId="{BB654540-3AEE-4F1D-B28D-CAA8AA2DD1AA}" dt="2023-03-31T18:49:36.898" v="0" actId="1076"/>
          <ac:spMkLst>
            <pc:docMk/>
            <pc:sldMk cId="1423167564" sldId="281"/>
            <ac:spMk id="6" creationId="{2F5324C5-11D2-D217-A7B1-6C3A0C3E41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25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95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59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84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3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42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91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1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6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10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83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02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12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36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84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9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1DB1E2-58D4-4AB8-ADD3-15205F66F747}" type="datetimeFigureOut">
              <a:rPr kumimoji="1" lang="ja-JP" altLang="en-US" smtClean="0"/>
              <a:t>2023/4/1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0F5B-5BEC-40C3-BE24-DFCC47AC8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687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262BE-8CA5-9D45-1578-A2EB6FDCF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780" y="617037"/>
            <a:ext cx="9488905" cy="983163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学習指導要領「総則」をマスターしよう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729CBF-1CC7-908E-896D-7F1F9314D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9663" y="2937418"/>
            <a:ext cx="6352674" cy="983163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何度も繰り返しましょうね！</a:t>
            </a:r>
          </a:p>
        </p:txBody>
      </p:sp>
    </p:spTree>
    <p:extLst>
      <p:ext uri="{BB962C8B-B14F-4D97-AF65-F5344CB8AC3E}">
        <p14:creationId xmlns:p14="http://schemas.microsoft.com/office/powerpoint/2010/main" val="9122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735" y="175708"/>
            <a:ext cx="8214040" cy="626761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5267108" y="2519253"/>
            <a:ext cx="76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4632289" y="4569646"/>
            <a:ext cx="132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目標や内容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7818666" y="4569784"/>
            <a:ext cx="116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負担過重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7912329" y="3309516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内容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4687610" y="2827030"/>
            <a:ext cx="192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いずれの学校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5048108" y="4107980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特に必要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2EA274-5C4B-4717-3215-72E0BCF4D1C3}"/>
              </a:ext>
            </a:extLst>
          </p:cNvPr>
          <p:cNvSpPr txBox="1"/>
          <p:nvPr/>
        </p:nvSpPr>
        <p:spPr>
          <a:xfrm>
            <a:off x="6149945" y="3576345"/>
            <a:ext cx="181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内容の取り扱い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4117766" y="3841917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すべての児童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D112C9-CB15-5B60-3739-985640E000EE}"/>
              </a:ext>
            </a:extLst>
          </p:cNvPr>
          <p:cNvSpPr txBox="1"/>
          <p:nvPr/>
        </p:nvSpPr>
        <p:spPr>
          <a:xfrm>
            <a:off x="7965177" y="4304196"/>
            <a:ext cx="76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</p:spTree>
    <p:extLst>
      <p:ext uri="{BB962C8B-B14F-4D97-AF65-F5344CB8AC3E}">
        <p14:creationId xmlns:p14="http://schemas.microsoft.com/office/powerpoint/2010/main" val="19640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" grpId="0"/>
      <p:bldP spid="3" grpId="0"/>
      <p:bldP spid="4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22" y="141303"/>
            <a:ext cx="8067351" cy="626761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924663" y="1519819"/>
            <a:ext cx="76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5011920" y="3970844"/>
            <a:ext cx="1551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支障のない範囲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724429" y="4246176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学年別の順序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4971908" y="1808914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指導の順序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9168853" y="1540731"/>
            <a:ext cx="192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順序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5267106" y="2980895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計画的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2EA274-5C4B-4717-3215-72E0BCF4D1C3}"/>
              </a:ext>
            </a:extLst>
          </p:cNvPr>
          <p:cNvSpPr txBox="1"/>
          <p:nvPr/>
        </p:nvSpPr>
        <p:spPr>
          <a:xfrm>
            <a:off x="4137401" y="2523326"/>
            <a:ext cx="181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3818527" y="2039851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適切な工夫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BFC332-B9E7-ECAF-6E79-F1706454EA56}"/>
              </a:ext>
            </a:extLst>
          </p:cNvPr>
          <p:cNvSpPr txBox="1"/>
          <p:nvPr/>
        </p:nvSpPr>
        <p:spPr>
          <a:xfrm>
            <a:off x="8027711" y="2477501"/>
            <a:ext cx="114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学年間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DD58F4-D52C-3E69-DE75-2E56E6DD7471}"/>
              </a:ext>
            </a:extLst>
          </p:cNvPr>
          <p:cNvSpPr txBox="1"/>
          <p:nvPr/>
        </p:nvSpPr>
        <p:spPr>
          <a:xfrm>
            <a:off x="3644813" y="2998836"/>
            <a:ext cx="114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学年間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8447376" y="2745466"/>
            <a:ext cx="114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地域の実態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5E04FF-7C3E-A952-6379-3246FB6D87F8}"/>
              </a:ext>
            </a:extLst>
          </p:cNvPr>
          <p:cNvSpPr txBox="1"/>
          <p:nvPr/>
        </p:nvSpPr>
        <p:spPr>
          <a:xfrm>
            <a:off x="8806787" y="3013430"/>
            <a:ext cx="156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いずれかの学年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7B0368-ACCA-AA0B-9214-004F0377A556}"/>
              </a:ext>
            </a:extLst>
          </p:cNvPr>
          <p:cNvSpPr txBox="1"/>
          <p:nvPr/>
        </p:nvSpPr>
        <p:spPr>
          <a:xfrm>
            <a:off x="4575537" y="3249934"/>
            <a:ext cx="156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いずれの学年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3263489" y="3998716"/>
            <a:ext cx="76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7560473" y="3960414"/>
            <a:ext cx="76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</p:spTree>
    <p:extLst>
      <p:ext uri="{BB962C8B-B14F-4D97-AF65-F5344CB8AC3E}">
        <p14:creationId xmlns:p14="http://schemas.microsoft.com/office/powerpoint/2010/main" val="12331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" grpId="0"/>
      <p:bldP spid="3" grpId="0"/>
      <p:bldP spid="4" grpId="0"/>
      <p:bldP spid="6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22" y="338473"/>
            <a:ext cx="8067351" cy="587327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8732017" y="1706403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各教科の目標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4283006" y="3718176"/>
            <a:ext cx="1551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負担過重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613700" y="3925010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各学校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5282094" y="2711926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地域の実態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8037813" y="1953534"/>
            <a:ext cx="192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学年別の順序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7560473" y="2938936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選択教科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5623204" y="1989610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各教科の目標及び内容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8536723" y="2720005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多様な学習活動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5E04FF-7C3E-A952-6379-3246FB6D87F8}"/>
              </a:ext>
            </a:extLst>
          </p:cNvPr>
          <p:cNvSpPr txBox="1"/>
          <p:nvPr/>
        </p:nvSpPr>
        <p:spPr>
          <a:xfrm>
            <a:off x="6626603" y="3219156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すべての生徒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7B0368-ACCA-AA0B-9214-004F0377A556}"/>
              </a:ext>
            </a:extLst>
          </p:cNvPr>
          <p:cNvSpPr txBox="1"/>
          <p:nvPr/>
        </p:nvSpPr>
        <p:spPr>
          <a:xfrm>
            <a:off x="4140187" y="3460653"/>
            <a:ext cx="1065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選択教科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8514893" y="3457399"/>
            <a:ext cx="105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指導計画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5140504" y="3434307"/>
            <a:ext cx="95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授業時数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AED2BD-080F-A477-8890-5D4DF5C89733}"/>
              </a:ext>
            </a:extLst>
          </p:cNvPr>
          <p:cNvSpPr txBox="1"/>
          <p:nvPr/>
        </p:nvSpPr>
        <p:spPr>
          <a:xfrm>
            <a:off x="7470890" y="3446166"/>
            <a:ext cx="1065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選択教科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4922631" y="4415713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教育活動全体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7012090" y="4362525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道徳教育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7526152" y="4642843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道徳教育</a:t>
            </a:r>
          </a:p>
        </p:txBody>
      </p:sp>
    </p:spTree>
    <p:extLst>
      <p:ext uri="{BB962C8B-B14F-4D97-AF65-F5344CB8AC3E}">
        <p14:creationId xmlns:p14="http://schemas.microsoft.com/office/powerpoint/2010/main" val="11148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" grpId="0"/>
      <p:bldP spid="3" grpId="0"/>
      <p:bldP spid="6" grpId="0"/>
      <p:bldP spid="14" grpId="0"/>
      <p:bldP spid="15" grpId="0"/>
      <p:bldP spid="16" grpId="0"/>
      <p:bldP spid="17" grpId="0"/>
      <p:bldP spid="18" grpId="0"/>
      <p:bldP spid="9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998" y="310075"/>
            <a:ext cx="7938003" cy="587327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5046666" y="2042959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３５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707214" y="3687334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授業時数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5302529" y="2540867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特質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6226804" y="2313640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負担過重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7213646" y="2731826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特定の期間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7187625" y="1987471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３４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8913517" y="2491000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休業日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7424676" y="3464281"/>
            <a:ext cx="105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学校行事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5070550" y="3434307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児童会活動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5613760" y="4638678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１単位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5306068" y="4908189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8000374" y="4907139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特質</a:t>
            </a:r>
          </a:p>
        </p:txBody>
      </p:sp>
    </p:spTree>
    <p:extLst>
      <p:ext uri="{BB962C8B-B14F-4D97-AF65-F5344CB8AC3E}">
        <p14:creationId xmlns:p14="http://schemas.microsoft.com/office/powerpoint/2010/main" val="17499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998" y="342908"/>
            <a:ext cx="7938003" cy="580667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997925" y="1684079"/>
            <a:ext cx="165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分から</a:t>
            </a:r>
            <a:r>
              <a:rPr kumimoji="1" lang="en-US" altLang="ja-JP" sz="1400" dirty="0">
                <a:solidFill>
                  <a:srgbClr val="FF0000"/>
                </a:solidFill>
                <a:highlight>
                  <a:srgbClr val="FFFF00"/>
                </a:highlight>
              </a:rPr>
              <a:t>15</a:t>
            </a:r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分程度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295274" y="3885076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創意工夫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7071633" y="2171488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責任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5833922" y="1972723"/>
            <a:ext cx="116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単元や題材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3644881" y="2938466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給食，休憩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8181531" y="1643084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特定の教科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6083913" y="2410243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年間授業時数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5533061" y="3602069"/>
            <a:ext cx="110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地域の実態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7194077" y="2862889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工夫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5383340" y="3888066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弾力的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3251605" y="4390367"/>
            <a:ext cx="180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総合的な学習の時間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6630951" y="4322179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F41CAB-54CF-B786-E678-D9987EEC048C}"/>
              </a:ext>
            </a:extLst>
          </p:cNvPr>
          <p:cNvSpPr txBox="1"/>
          <p:nvPr/>
        </p:nvSpPr>
        <p:spPr>
          <a:xfrm>
            <a:off x="4098233" y="4615859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B107C8-C8AB-F685-4741-5B2B11A2A9A7}"/>
              </a:ext>
            </a:extLst>
          </p:cNvPr>
          <p:cNvSpPr txBox="1"/>
          <p:nvPr/>
        </p:nvSpPr>
        <p:spPr>
          <a:xfrm>
            <a:off x="6527409" y="4587432"/>
            <a:ext cx="180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総合的な学習の時間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FBCCCB-A3A7-90D5-6CB6-D8EAC50289AA}"/>
              </a:ext>
            </a:extLst>
          </p:cNvPr>
          <p:cNvSpPr txBox="1"/>
          <p:nvPr/>
        </p:nvSpPr>
        <p:spPr>
          <a:xfrm>
            <a:off x="4360021" y="4856456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</p:spTree>
    <p:extLst>
      <p:ext uri="{BB962C8B-B14F-4D97-AF65-F5344CB8AC3E}">
        <p14:creationId xmlns:p14="http://schemas.microsoft.com/office/powerpoint/2010/main" val="2727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  <p:bldP spid="21" grpId="0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933" y="320368"/>
            <a:ext cx="8547416" cy="6287826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6445172" y="2106777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創意工夫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067101" y="3359473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授業改善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8682198" y="3310392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効果的な指導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7832835" y="2806707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内容や時間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8839005" y="2106776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調和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2817961" y="3379557"/>
            <a:ext cx="2365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主体的・対話的で深い学び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5637811" y="3152001"/>
            <a:ext cx="135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重点の置き方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6006640" y="4101376"/>
            <a:ext cx="211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系統的，発展的な指導</a:t>
            </a:r>
          </a:p>
        </p:txBody>
      </p:sp>
    </p:spTree>
    <p:extLst>
      <p:ext uri="{BB962C8B-B14F-4D97-AF65-F5344CB8AC3E}">
        <p14:creationId xmlns:p14="http://schemas.microsoft.com/office/powerpoint/2010/main" val="36061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3" grpId="0"/>
      <p:bldP spid="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998" y="353845"/>
            <a:ext cx="7938003" cy="5785734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394028" y="1496149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8493754" y="1749809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効果的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3296653" y="2051066"/>
            <a:ext cx="77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段階的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4335093" y="2747483"/>
            <a:ext cx="148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合科的・関連的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6611488" y="1557221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外国語活動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6487051" y="1814754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1950B-0769-4BB2-1253-FDB45384F3E8}"/>
              </a:ext>
            </a:extLst>
          </p:cNvPr>
          <p:cNvSpPr txBox="1"/>
          <p:nvPr/>
        </p:nvSpPr>
        <p:spPr>
          <a:xfrm>
            <a:off x="7073592" y="2462485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</p:spTree>
    <p:extLst>
      <p:ext uri="{BB962C8B-B14F-4D97-AF65-F5344CB8AC3E}">
        <p14:creationId xmlns:p14="http://schemas.microsoft.com/office/powerpoint/2010/main" val="31280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3" grpId="0"/>
      <p:bldP spid="6" grpId="0"/>
      <p:bldP spid="2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730" y="310075"/>
            <a:ext cx="7890539" cy="5873275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567058" y="3525181"/>
            <a:ext cx="140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教科等間の関連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6674715" y="2565011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8395415" y="2313513"/>
            <a:ext cx="1645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幼稚園教育要領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4078705" y="2837886"/>
            <a:ext cx="125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主体的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6648775" y="2058562"/>
            <a:ext cx="2089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学校段階等間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8407770" y="3491898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円滑な接続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6826206" y="3037485"/>
            <a:ext cx="105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生活科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4932167" y="3037486"/>
            <a:ext cx="948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教育全体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4078705" y="3996486"/>
            <a:ext cx="63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遊び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4078705" y="4228070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生活科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6674716" y="4945064"/>
            <a:ext cx="1500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義務教育学校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A69FC5-92C4-5B45-D99A-181A71A7E4F3}"/>
              </a:ext>
            </a:extLst>
          </p:cNvPr>
          <p:cNvSpPr txBox="1"/>
          <p:nvPr/>
        </p:nvSpPr>
        <p:spPr>
          <a:xfrm>
            <a:off x="4920553" y="3294407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D55B28-5F17-C76F-FBFB-E178EAF6AECA}"/>
              </a:ext>
            </a:extLst>
          </p:cNvPr>
          <p:cNvSpPr txBox="1"/>
          <p:nvPr/>
        </p:nvSpPr>
        <p:spPr>
          <a:xfrm>
            <a:off x="8175160" y="3959712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円滑に接続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9F658D-CB0C-228A-EAA3-4A1D41E03CAB}"/>
              </a:ext>
            </a:extLst>
          </p:cNvPr>
          <p:cNvSpPr txBox="1"/>
          <p:nvPr/>
        </p:nvSpPr>
        <p:spPr>
          <a:xfrm>
            <a:off x="5337727" y="4196680"/>
            <a:ext cx="2210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合科的・関連的な指導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AE74A3-1B74-DA3E-96B3-DBF703EA9EE7}"/>
              </a:ext>
            </a:extLst>
          </p:cNvPr>
          <p:cNvSpPr txBox="1"/>
          <p:nvPr/>
        </p:nvSpPr>
        <p:spPr>
          <a:xfrm>
            <a:off x="7465886" y="4185110"/>
            <a:ext cx="173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弾力的な時間割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A2752F-6886-F2FE-47C9-347F58982FC5}"/>
              </a:ext>
            </a:extLst>
          </p:cNvPr>
          <p:cNvSpPr txBox="1"/>
          <p:nvPr/>
        </p:nvSpPr>
        <p:spPr>
          <a:xfrm>
            <a:off x="3368705" y="4934891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円滑な接続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C501D7-A885-ABB3-D655-E0E594D1ACE0}"/>
              </a:ext>
            </a:extLst>
          </p:cNvPr>
          <p:cNvSpPr txBox="1"/>
          <p:nvPr/>
        </p:nvSpPr>
        <p:spPr>
          <a:xfrm>
            <a:off x="5597075" y="5190015"/>
            <a:ext cx="1500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義務教育</a:t>
            </a:r>
            <a:r>
              <a:rPr kumimoji="1" lang="en-US" altLang="ja-JP" sz="1200" dirty="0">
                <a:solidFill>
                  <a:srgbClr val="FF0000"/>
                </a:solidFill>
                <a:highlight>
                  <a:srgbClr val="FFFF00"/>
                </a:highlight>
              </a:rPr>
              <a:t>9</a:t>
            </a:r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年間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64D80C-1167-1346-3274-258F86F9530E}"/>
              </a:ext>
            </a:extLst>
          </p:cNvPr>
          <p:cNvSpPr txBox="1"/>
          <p:nvPr/>
        </p:nvSpPr>
        <p:spPr>
          <a:xfrm>
            <a:off x="8750483" y="5184230"/>
            <a:ext cx="105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教育課程</a:t>
            </a:r>
          </a:p>
        </p:txBody>
      </p:sp>
    </p:spTree>
    <p:extLst>
      <p:ext uri="{BB962C8B-B14F-4D97-AF65-F5344CB8AC3E}">
        <p14:creationId xmlns:p14="http://schemas.microsoft.com/office/powerpoint/2010/main" val="34403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  <p:bldP spid="21" grpId="0"/>
      <p:bldP spid="4" grpId="0"/>
      <p:bldP spid="8" grpId="0"/>
      <p:bldP spid="9" grpId="0"/>
      <p:bldP spid="13" grpId="0"/>
      <p:bldP spid="16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8508" y="310075"/>
            <a:ext cx="7874983" cy="587327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3152273" y="1633828"/>
            <a:ext cx="185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小学校学習指導要領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877035" y="3275111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連携型中学校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3901047" y="1907737"/>
            <a:ext cx="129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義務教育段階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8698832" y="1633828"/>
            <a:ext cx="679825" cy="31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円滑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5282017" y="2344617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義務教育</a:t>
            </a:r>
            <a:r>
              <a:rPr kumimoji="1" lang="en-US" altLang="ja-JP" sz="1400" dirty="0">
                <a:solidFill>
                  <a:srgbClr val="FF0000"/>
                </a:solidFill>
                <a:highlight>
                  <a:srgbClr val="FFFF00"/>
                </a:highlight>
              </a:rPr>
              <a:t>9</a:t>
            </a:r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年間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6696374" y="1599960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学習の成果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6386245" y="2080780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義務教育学校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7648769" y="3007672"/>
            <a:ext cx="113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円滑な接続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8495594" y="2300830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教育課程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3100545" y="3539267"/>
            <a:ext cx="140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中等教育</a:t>
            </a:r>
            <a:r>
              <a:rPr kumimoji="1" lang="en-US" altLang="ja-JP" sz="1200" dirty="0">
                <a:solidFill>
                  <a:srgbClr val="FF0000"/>
                </a:solidFill>
                <a:highlight>
                  <a:srgbClr val="FFFF00"/>
                </a:highlight>
              </a:rPr>
              <a:t>9</a:t>
            </a:r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年間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5594826" y="3534899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継続的</a:t>
            </a:r>
          </a:p>
        </p:txBody>
      </p:sp>
    </p:spTree>
    <p:extLst>
      <p:ext uri="{BB962C8B-B14F-4D97-AF65-F5344CB8AC3E}">
        <p14:creationId xmlns:p14="http://schemas.microsoft.com/office/powerpoint/2010/main" val="9351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8259" y="310075"/>
            <a:ext cx="7815480" cy="5873275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747164" y="3874254"/>
            <a:ext cx="236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学びに向かう力</a:t>
            </a:r>
            <a:r>
              <a:rPr kumimoji="1" lang="en-US" altLang="ja-JP" sz="1200" dirty="0">
                <a:solidFill>
                  <a:srgbClr val="FF0000"/>
                </a:solidFill>
                <a:highlight>
                  <a:srgbClr val="FFFF00"/>
                </a:highlight>
              </a:rPr>
              <a:t>,</a:t>
            </a:r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人間性等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6114240" y="3167218"/>
            <a:ext cx="245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主体的・対話的で深い学び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3327386" y="3187282"/>
            <a:ext cx="174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時間のまとまり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5772698" y="3600999"/>
            <a:ext cx="140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知識及び技能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3513221" y="3415652"/>
            <a:ext cx="93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授業改善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8720999" y="3843476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思考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8294102" y="4084302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見方・考え方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7952581" y="4535418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情報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F97BB2-7B8D-4492-9288-83D3197D9476}"/>
              </a:ext>
            </a:extLst>
          </p:cNvPr>
          <p:cNvSpPr txBox="1"/>
          <p:nvPr/>
        </p:nvSpPr>
        <p:spPr>
          <a:xfrm>
            <a:off x="3092116" y="4561226"/>
            <a:ext cx="122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見方・考え方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6C5AB1-ABDB-7AD2-C55B-693D17CB667F}"/>
              </a:ext>
            </a:extLst>
          </p:cNvPr>
          <p:cNvSpPr txBox="1"/>
          <p:nvPr/>
        </p:nvSpPr>
        <p:spPr>
          <a:xfrm>
            <a:off x="5772697" y="4740158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解決策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06116A-BFCC-BD34-B81D-9495FBF73F0C}"/>
              </a:ext>
            </a:extLst>
          </p:cNvPr>
          <p:cNvSpPr txBox="1"/>
          <p:nvPr/>
        </p:nvSpPr>
        <p:spPr>
          <a:xfrm>
            <a:off x="4447737" y="5006842"/>
            <a:ext cx="155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過程</a:t>
            </a:r>
          </a:p>
        </p:txBody>
      </p:sp>
    </p:spTree>
    <p:extLst>
      <p:ext uri="{BB962C8B-B14F-4D97-AF65-F5344CB8AC3E}">
        <p14:creationId xmlns:p14="http://schemas.microsoft.com/office/powerpoint/2010/main" val="18612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17" grpId="0"/>
      <p:bldP spid="18" grpId="0"/>
      <p:bldP spid="19" grpId="0"/>
      <p:bldP spid="20" grpId="0"/>
      <p:bldP spid="21" grpId="0"/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E9BB4D49-CF54-097B-7452-DD0B1093F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24" y="176918"/>
            <a:ext cx="9130352" cy="6865403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E7D4FD-B32D-CC47-E00C-933AC22FC009}"/>
              </a:ext>
            </a:extLst>
          </p:cNvPr>
          <p:cNvSpPr txBox="1"/>
          <p:nvPr/>
        </p:nvSpPr>
        <p:spPr>
          <a:xfrm>
            <a:off x="4285398" y="2197289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教育基本法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497C6D-1956-565C-8273-9E1162672B9D}"/>
              </a:ext>
            </a:extLst>
          </p:cNvPr>
          <p:cNvSpPr txBox="1"/>
          <p:nvPr/>
        </p:nvSpPr>
        <p:spPr>
          <a:xfrm>
            <a:off x="4942765" y="2505066"/>
            <a:ext cx="58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調和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91C931-11E7-6BEA-4D02-84CAC43EF57A}"/>
              </a:ext>
            </a:extLst>
          </p:cNvPr>
          <p:cNvSpPr txBox="1"/>
          <p:nvPr/>
        </p:nvSpPr>
        <p:spPr>
          <a:xfrm>
            <a:off x="8270543" y="2505065"/>
            <a:ext cx="162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心身の発達段階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352186-6FA4-D232-B3D2-2AD545152DD2}"/>
              </a:ext>
            </a:extLst>
          </p:cNvPr>
          <p:cNvSpPr txBox="1"/>
          <p:nvPr/>
        </p:nvSpPr>
        <p:spPr>
          <a:xfrm>
            <a:off x="6878473" y="2812842"/>
            <a:ext cx="98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教育課程</a:t>
            </a:r>
          </a:p>
        </p:txBody>
      </p:sp>
    </p:spTree>
    <p:extLst>
      <p:ext uri="{BB962C8B-B14F-4D97-AF65-F5344CB8AC3E}">
        <p14:creationId xmlns:p14="http://schemas.microsoft.com/office/powerpoint/2010/main" val="27146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3752" y="310075"/>
            <a:ext cx="7684494" cy="587327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670736" y="1642034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言語能力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542422" y="3299178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教材・教具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5196029" y="2125725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読書活動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7605869" y="1856508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言語活動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4803806" y="2837886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情報手段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3934322" y="1912916"/>
            <a:ext cx="74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国語科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4593388" y="2593378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情報活用能力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7407787" y="3016777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視聴覚教材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3542422" y="3061031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学習活動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6615059" y="3470806"/>
            <a:ext cx="79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計画的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3227576" y="4003440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基本的な操作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6315953" y="3722562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学習の基盤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0CD382-68CE-1D53-1A4C-3522DCF7D590}"/>
              </a:ext>
            </a:extLst>
          </p:cNvPr>
          <p:cNvSpPr txBox="1"/>
          <p:nvPr/>
        </p:nvSpPr>
        <p:spPr>
          <a:xfrm>
            <a:off x="3928149" y="4433487"/>
            <a:ext cx="1486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プログラミング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B3AE14-A525-21EC-A3E2-DE942CE90018}"/>
              </a:ext>
            </a:extLst>
          </p:cNvPr>
          <p:cNvSpPr txBox="1"/>
          <p:nvPr/>
        </p:nvSpPr>
        <p:spPr>
          <a:xfrm>
            <a:off x="3794883" y="4697672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論理的思考力</a:t>
            </a:r>
          </a:p>
        </p:txBody>
      </p:sp>
    </p:spTree>
    <p:extLst>
      <p:ext uri="{BB962C8B-B14F-4D97-AF65-F5344CB8AC3E}">
        <p14:creationId xmlns:p14="http://schemas.microsoft.com/office/powerpoint/2010/main" val="35479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  <p:bldP spid="21" grpId="0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998" y="324546"/>
            <a:ext cx="7938003" cy="584433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394028" y="1571649"/>
            <a:ext cx="779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見通し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006641" y="3457704"/>
            <a:ext cx="61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選択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6156850" y="2276730"/>
            <a:ext cx="85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主体的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4394028" y="2276730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有限性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3430759" y="2803528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体験活動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6801187" y="1544275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振り返ったり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3224463" y="2573417"/>
            <a:ext cx="64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協働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4256006" y="3484546"/>
            <a:ext cx="105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学習課題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6828109" y="2758979"/>
            <a:ext cx="148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体系的・継続的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3953703" y="3727630"/>
            <a:ext cx="2052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自主的・自発的な学習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3253130" y="4176681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学校図書館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7628021" y="4156151"/>
            <a:ext cx="243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主体的・対話的で深い学び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EC03A4-D425-5C14-5701-87C5325B7EA7}"/>
              </a:ext>
            </a:extLst>
          </p:cNvPr>
          <p:cNvSpPr txBox="1"/>
          <p:nvPr/>
        </p:nvSpPr>
        <p:spPr>
          <a:xfrm>
            <a:off x="4694853" y="4403582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授業改善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443EEE-40D4-9C6E-CD4B-73FF7F055B97}"/>
              </a:ext>
            </a:extLst>
          </p:cNvPr>
          <p:cNvSpPr txBox="1"/>
          <p:nvPr/>
        </p:nvSpPr>
        <p:spPr>
          <a:xfrm>
            <a:off x="7845916" y="4403581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自発的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EB5002-2794-EB48-E4C9-13848A3BEA38}"/>
              </a:ext>
            </a:extLst>
          </p:cNvPr>
          <p:cNvSpPr txBox="1"/>
          <p:nvPr/>
        </p:nvSpPr>
        <p:spPr>
          <a:xfrm>
            <a:off x="3379891" y="4655711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読書活動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5476DD-6922-B604-1066-CD3F0CE57B63}"/>
              </a:ext>
            </a:extLst>
          </p:cNvPr>
          <p:cNvSpPr txBox="1"/>
          <p:nvPr/>
        </p:nvSpPr>
        <p:spPr>
          <a:xfrm>
            <a:off x="7166233" y="4651011"/>
            <a:ext cx="148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美術館，　劇場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D77E47-5E3E-F16E-98B0-39EEBC22FF61}"/>
              </a:ext>
            </a:extLst>
          </p:cNvPr>
          <p:cNvSpPr txBox="1"/>
          <p:nvPr/>
        </p:nvSpPr>
        <p:spPr>
          <a:xfrm>
            <a:off x="5993815" y="4868872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情報の収集</a:t>
            </a:r>
          </a:p>
        </p:txBody>
      </p:sp>
    </p:spTree>
    <p:extLst>
      <p:ext uri="{BB962C8B-B14F-4D97-AF65-F5344CB8AC3E}">
        <p14:creationId xmlns:p14="http://schemas.microsoft.com/office/powerpoint/2010/main" val="27411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  <p:bldP spid="21" grpId="0"/>
      <p:bldP spid="4" grpId="0"/>
      <p:bldP spid="8" grpId="0"/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186" y="310075"/>
            <a:ext cx="7773626" cy="587327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6338384" y="2596789"/>
            <a:ext cx="66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評価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222254" y="4241205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学校段階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6314333" y="2834284"/>
            <a:ext cx="66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目標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3877650" y="3092823"/>
            <a:ext cx="113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単元や題材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4310998" y="3303512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過程や成果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8108360" y="2506418"/>
            <a:ext cx="110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意義や価値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7589983" y="3024707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評価の場面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5222254" y="3970496"/>
            <a:ext cx="1484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妥当性や信頼性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6707214" y="3278754"/>
            <a:ext cx="1484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学習意欲の向上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7153802" y="4169228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学習の成果</a:t>
            </a:r>
          </a:p>
        </p:txBody>
      </p:sp>
    </p:spTree>
    <p:extLst>
      <p:ext uri="{BB962C8B-B14F-4D97-AF65-F5344CB8AC3E}">
        <p14:creationId xmlns:p14="http://schemas.microsoft.com/office/powerpoint/2010/main" val="23235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2467" y="310075"/>
            <a:ext cx="7867065" cy="587327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6511103" y="2994736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信頼関係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783346" y="5113033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自己実現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5042213" y="3477299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ガイダンス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5672708" y="3229509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学級経営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7367952" y="4157679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特長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3356812" y="3246712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人間関係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6095999" y="3694068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カウンセリング</a:t>
            </a:r>
            <a:endParaRPr kumimoji="1" lang="en-US" altLang="ja-JP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7134430" y="4852447"/>
            <a:ext cx="105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人間関係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4826981" y="4852448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存在感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3923595" y="5364010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児童理解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5232383" y="5364009"/>
            <a:ext cx="96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学習指導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7269141" y="5365398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生徒指導</a:t>
            </a:r>
          </a:p>
        </p:txBody>
      </p:sp>
    </p:spTree>
    <p:extLst>
      <p:ext uri="{BB962C8B-B14F-4D97-AF65-F5344CB8AC3E}">
        <p14:creationId xmlns:p14="http://schemas.microsoft.com/office/powerpoint/2010/main" val="860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998" y="429807"/>
            <a:ext cx="7938003" cy="563381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7101508" y="1512021"/>
            <a:ext cx="1883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社会的・職業的自立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7122558" y="3218997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教育活動全体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4816173" y="2041322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キャリア教育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7562883" y="1776318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4384267" y="1784793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7101507" y="2461691"/>
            <a:ext cx="1883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社会的・職業的自立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8720596" y="2938935"/>
            <a:ext cx="105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生き方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4174577" y="3218998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進路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3924479" y="3447556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進路指導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DFAAD6-EF8E-71EA-3C65-C5F39F505C0E}"/>
              </a:ext>
            </a:extLst>
          </p:cNvPr>
          <p:cNvSpPr txBox="1"/>
          <p:nvPr/>
        </p:nvSpPr>
        <p:spPr>
          <a:xfrm>
            <a:off x="4336282" y="2731825"/>
            <a:ext cx="2089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25CA8D-D949-57FB-B7EB-FFB33B36F8FE}"/>
              </a:ext>
            </a:extLst>
          </p:cNvPr>
          <p:cNvSpPr txBox="1"/>
          <p:nvPr/>
        </p:nvSpPr>
        <p:spPr>
          <a:xfrm>
            <a:off x="7562883" y="2706200"/>
            <a:ext cx="96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9CF00E-17C0-FD36-F0B3-877BFDFF6917}"/>
              </a:ext>
            </a:extLst>
          </p:cNvPr>
          <p:cNvSpPr txBox="1"/>
          <p:nvPr/>
        </p:nvSpPr>
        <p:spPr>
          <a:xfrm>
            <a:off x="4816173" y="2987221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キャリア教育</a:t>
            </a:r>
          </a:p>
        </p:txBody>
      </p:sp>
    </p:spTree>
    <p:extLst>
      <p:ext uri="{BB962C8B-B14F-4D97-AF65-F5344CB8AC3E}">
        <p14:creationId xmlns:p14="http://schemas.microsoft.com/office/powerpoint/2010/main" val="131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6" grpId="0"/>
      <p:bldP spid="14" grpId="0"/>
      <p:bldP spid="17" grpId="0"/>
      <p:bldP spid="18" grpId="0"/>
      <p:bldP spid="19" grpId="0"/>
      <p:bldP spid="4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998" y="327711"/>
            <a:ext cx="7938003" cy="583800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027509" y="1591120"/>
            <a:ext cx="1577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基礎的・基本的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395426" y="2768620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情報手段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7213130" y="1835798"/>
            <a:ext cx="147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グループ別学習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5009699" y="1838007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学校の実態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5009699" y="2312880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学習活動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7136802" y="1578972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学習内容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7784959" y="2084095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課題学習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7156658" y="2546998"/>
            <a:ext cx="1472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個に応じた指導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7252108" y="2327772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教師間の協力</a:t>
            </a:r>
          </a:p>
        </p:txBody>
      </p:sp>
    </p:spTree>
    <p:extLst>
      <p:ext uri="{BB962C8B-B14F-4D97-AF65-F5344CB8AC3E}">
        <p14:creationId xmlns:p14="http://schemas.microsoft.com/office/powerpoint/2010/main" val="21499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98" y="279735"/>
            <a:ext cx="8516203" cy="6578265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E97CF5-AEDF-398C-CC99-6BF9DE389AEB}"/>
              </a:ext>
            </a:extLst>
          </p:cNvPr>
          <p:cNvSpPr txBox="1"/>
          <p:nvPr/>
        </p:nvSpPr>
        <p:spPr>
          <a:xfrm>
            <a:off x="7970293" y="1733265"/>
            <a:ext cx="208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主体的・対話的で深い学び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4831308" y="2010264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授業改善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6564574" y="2010264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創意工夫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674AAF-9249-5E0B-55B8-2BDC09FE0D0F}"/>
              </a:ext>
            </a:extLst>
          </p:cNvPr>
          <p:cNvSpPr txBox="1"/>
          <p:nvPr/>
        </p:nvSpPr>
        <p:spPr>
          <a:xfrm>
            <a:off x="8015787" y="2287263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生きる力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4310418" y="3017015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知識及び技能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188FB3-A483-14D5-7205-0D81CF2DABC4}"/>
              </a:ext>
            </a:extLst>
          </p:cNvPr>
          <p:cNvSpPr txBox="1"/>
          <p:nvPr/>
        </p:nvSpPr>
        <p:spPr>
          <a:xfrm>
            <a:off x="3475632" y="3324792"/>
            <a:ext cx="240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思考力，判断力，表現力等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6839804" y="3324792"/>
            <a:ext cx="81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主体的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5274861" y="3609371"/>
            <a:ext cx="60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協働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8A08A3-62BF-3A66-4E99-2344D2656D78}"/>
              </a:ext>
            </a:extLst>
          </p:cNvPr>
          <p:cNvSpPr txBox="1"/>
          <p:nvPr/>
        </p:nvSpPr>
        <p:spPr>
          <a:xfrm>
            <a:off x="2873992" y="3814327"/>
            <a:ext cx="113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5484126" y="3869877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言語活動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CCF8F9-A5A4-DEEB-FB98-061DB4ED63D1}"/>
              </a:ext>
            </a:extLst>
          </p:cNvPr>
          <p:cNvSpPr txBox="1"/>
          <p:nvPr/>
        </p:nvSpPr>
        <p:spPr>
          <a:xfrm>
            <a:off x="6157416" y="4169782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学習習慣</a:t>
            </a:r>
          </a:p>
        </p:txBody>
      </p:sp>
    </p:spTree>
    <p:extLst>
      <p:ext uri="{BB962C8B-B14F-4D97-AF65-F5344CB8AC3E}">
        <p14:creationId xmlns:p14="http://schemas.microsoft.com/office/powerpoint/2010/main" val="18478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898" y="300924"/>
            <a:ext cx="8516203" cy="6557076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E97CF5-AEDF-398C-CC99-6BF9DE389AEB}"/>
              </a:ext>
            </a:extLst>
          </p:cNvPr>
          <p:cNvSpPr txBox="1"/>
          <p:nvPr/>
        </p:nvSpPr>
        <p:spPr>
          <a:xfrm>
            <a:off x="7906619" y="1683399"/>
            <a:ext cx="94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豊かな心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3680349" y="1644067"/>
            <a:ext cx="99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体験活動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5154310" y="1669752"/>
            <a:ext cx="94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表現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674AAF-9249-5E0B-55B8-2BDC09FE0D0F}"/>
              </a:ext>
            </a:extLst>
          </p:cNvPr>
          <p:cNvSpPr txBox="1"/>
          <p:nvPr/>
        </p:nvSpPr>
        <p:spPr>
          <a:xfrm>
            <a:off x="5877638" y="1669752"/>
            <a:ext cx="67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鑑賞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2725009" y="2496928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教育活動全体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188FB3-A483-14D5-7205-0D81CF2DABC4}"/>
              </a:ext>
            </a:extLst>
          </p:cNvPr>
          <p:cNvSpPr txBox="1"/>
          <p:nvPr/>
        </p:nvSpPr>
        <p:spPr>
          <a:xfrm>
            <a:off x="4647065" y="2189151"/>
            <a:ext cx="2067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特別の教科である道徳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3709921" y="2745372"/>
            <a:ext cx="99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5928818" y="3527538"/>
            <a:ext cx="126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自立した人間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8A08A3-62BF-3A66-4E99-2344D2656D78}"/>
              </a:ext>
            </a:extLst>
          </p:cNvPr>
          <p:cNvSpPr txBox="1"/>
          <p:nvPr/>
        </p:nvSpPr>
        <p:spPr>
          <a:xfrm>
            <a:off x="3798631" y="3527539"/>
            <a:ext cx="126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主体的な判断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4133568" y="3811459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道徳性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CCF8F9-A5A4-DEEB-FB98-061DB4ED63D1}"/>
              </a:ext>
            </a:extLst>
          </p:cNvPr>
          <p:cNvSpPr txBox="1"/>
          <p:nvPr/>
        </p:nvSpPr>
        <p:spPr>
          <a:xfrm>
            <a:off x="5240743" y="4065696"/>
            <a:ext cx="147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人間尊重の精神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7381179" y="2763466"/>
            <a:ext cx="10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8243252" y="3219762"/>
            <a:ext cx="126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自己の生き方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7745109" y="4042694"/>
            <a:ext cx="99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畏敬の念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6384894" y="4310516"/>
            <a:ext cx="99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豊かな心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E509A60-688C-4BE1-08AB-510FDCDFCE3E}"/>
              </a:ext>
            </a:extLst>
          </p:cNvPr>
          <p:cNvSpPr txBox="1"/>
          <p:nvPr/>
        </p:nvSpPr>
        <p:spPr>
          <a:xfrm>
            <a:off x="7894667" y="4345101"/>
            <a:ext cx="1210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伝統と文化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4DB31F-24BF-DB39-A581-8730E40BD4A4}"/>
              </a:ext>
            </a:extLst>
          </p:cNvPr>
          <p:cNvSpPr txBox="1"/>
          <p:nvPr/>
        </p:nvSpPr>
        <p:spPr>
          <a:xfrm>
            <a:off x="4358751" y="4558150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我が国と郷土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6BCDB1-3150-BAF9-7F2D-C1CB46ECDAEF}"/>
              </a:ext>
            </a:extLst>
          </p:cNvPr>
          <p:cNvSpPr txBox="1"/>
          <p:nvPr/>
        </p:nvSpPr>
        <p:spPr>
          <a:xfrm>
            <a:off x="3503784" y="4822658"/>
            <a:ext cx="2286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国家及び社会の形成者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9FC4F3-13C9-61E1-B141-A2D1BB55AF88}"/>
              </a:ext>
            </a:extLst>
          </p:cNvPr>
          <p:cNvSpPr txBox="1"/>
          <p:nvPr/>
        </p:nvSpPr>
        <p:spPr>
          <a:xfrm>
            <a:off x="6025490" y="4848674"/>
            <a:ext cx="117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公共の精神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1AD5229-12E5-FE28-574D-AE4422B6F8EB}"/>
              </a:ext>
            </a:extLst>
          </p:cNvPr>
          <p:cNvSpPr txBox="1"/>
          <p:nvPr/>
        </p:nvSpPr>
        <p:spPr>
          <a:xfrm>
            <a:off x="3023273" y="5130032"/>
            <a:ext cx="99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他国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C7EC2C2-4BB1-9120-9618-25FED92E998C}"/>
              </a:ext>
            </a:extLst>
          </p:cNvPr>
          <p:cNvSpPr txBox="1"/>
          <p:nvPr/>
        </p:nvSpPr>
        <p:spPr>
          <a:xfrm>
            <a:off x="6065294" y="5130033"/>
            <a:ext cx="113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環境の保全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6AC27C-038A-064F-9B3F-3E6292F8AFCC}"/>
              </a:ext>
            </a:extLst>
          </p:cNvPr>
          <p:cNvSpPr txBox="1"/>
          <p:nvPr/>
        </p:nvSpPr>
        <p:spPr>
          <a:xfrm>
            <a:off x="8468438" y="5130032"/>
            <a:ext cx="99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主体性</a:t>
            </a:r>
          </a:p>
        </p:txBody>
      </p:sp>
    </p:spTree>
    <p:extLst>
      <p:ext uri="{BB962C8B-B14F-4D97-AF65-F5344CB8AC3E}">
        <p14:creationId xmlns:p14="http://schemas.microsoft.com/office/powerpoint/2010/main" val="17027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3" grpId="0"/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1317" y="148110"/>
            <a:ext cx="8389366" cy="656178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6491798" y="1529455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4750871" y="2648114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特別活動の時間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8035522" y="1837232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スポーツライフ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5792613" y="1801315"/>
            <a:ext cx="181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健康で安全な生活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7263415" y="2119885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食育の推進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8978011" y="1599604"/>
            <a:ext cx="208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教育活動全体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73EEF4-438F-8019-E4B3-B9701B75B903}"/>
              </a:ext>
            </a:extLst>
          </p:cNvPr>
          <p:cNvSpPr txBox="1"/>
          <p:nvPr/>
        </p:nvSpPr>
        <p:spPr>
          <a:xfrm>
            <a:off x="4266262" y="2378603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安全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511CCC-4DC4-905B-7BF3-0BFAAF44D957}"/>
              </a:ext>
            </a:extLst>
          </p:cNvPr>
          <p:cNvSpPr txBox="1"/>
          <p:nvPr/>
        </p:nvSpPr>
        <p:spPr>
          <a:xfrm>
            <a:off x="7168320" y="2378602"/>
            <a:ext cx="105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保持増進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4C5A6-5C5C-A0E0-DA66-50C7AEE040DC}"/>
              </a:ext>
            </a:extLst>
          </p:cNvPr>
          <p:cNvSpPr txBox="1"/>
          <p:nvPr/>
        </p:nvSpPr>
        <p:spPr>
          <a:xfrm>
            <a:off x="8817253" y="2124395"/>
            <a:ext cx="10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体力の向上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38B4382-5319-ADE5-951E-DFBAFF36C0DF}"/>
              </a:ext>
            </a:extLst>
          </p:cNvPr>
          <p:cNvSpPr txBox="1"/>
          <p:nvPr/>
        </p:nvSpPr>
        <p:spPr>
          <a:xfrm>
            <a:off x="7671223" y="2645517"/>
            <a:ext cx="140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8CCC79-CF0F-BCA6-718A-14619688ACC0}"/>
              </a:ext>
            </a:extLst>
          </p:cNvPr>
          <p:cNvSpPr txBox="1"/>
          <p:nvPr/>
        </p:nvSpPr>
        <p:spPr>
          <a:xfrm>
            <a:off x="2938348" y="2917625"/>
            <a:ext cx="1917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総合的な学習の時間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9587A7-0959-8D70-0D3A-1DCB55807A53}"/>
              </a:ext>
            </a:extLst>
          </p:cNvPr>
          <p:cNvSpPr txBox="1"/>
          <p:nvPr/>
        </p:nvSpPr>
        <p:spPr>
          <a:xfrm>
            <a:off x="4913187" y="3121223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家庭や地域社会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CA56B0-F502-FCA3-2EE7-8846B2152FB7}"/>
              </a:ext>
            </a:extLst>
          </p:cNvPr>
          <p:cNvSpPr txBox="1"/>
          <p:nvPr/>
        </p:nvSpPr>
        <p:spPr>
          <a:xfrm>
            <a:off x="4855419" y="3390734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実践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4B12B8-99AE-7A30-32D1-92E1962B2E05}"/>
              </a:ext>
            </a:extLst>
          </p:cNvPr>
          <p:cNvSpPr txBox="1"/>
          <p:nvPr/>
        </p:nvSpPr>
        <p:spPr>
          <a:xfrm>
            <a:off x="6025232" y="3393305"/>
            <a:ext cx="156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A4C388-4E44-1642-0C73-03A7522E2493}"/>
              </a:ext>
            </a:extLst>
          </p:cNvPr>
          <p:cNvSpPr txBox="1"/>
          <p:nvPr/>
        </p:nvSpPr>
        <p:spPr>
          <a:xfrm>
            <a:off x="7241511" y="3387322"/>
            <a:ext cx="2372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健康・安全で活力ある生活</a:t>
            </a:r>
          </a:p>
        </p:txBody>
      </p:sp>
    </p:spTree>
    <p:extLst>
      <p:ext uri="{BB962C8B-B14F-4D97-AF65-F5344CB8AC3E}">
        <p14:creationId xmlns:p14="http://schemas.microsoft.com/office/powerpoint/2010/main" val="14231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2" grpId="0"/>
      <p:bldP spid="3" grpId="0"/>
      <p:bldP spid="6" grpId="0"/>
      <p:bldP spid="14" grpId="0"/>
      <p:bldP spid="17" grpId="0"/>
      <p:bldP spid="18" grpId="0"/>
      <p:bldP spid="19" grpId="0"/>
      <p:bldP spid="20" grpId="0"/>
      <p:bldP spid="21" grpId="0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389" y="221140"/>
            <a:ext cx="8516203" cy="6517094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6385488" y="1644147"/>
            <a:ext cx="126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豊かな創造性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8044273" y="1644147"/>
            <a:ext cx="1513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接続可能な社会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2745936" y="2189759"/>
            <a:ext cx="1269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学校教育全体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188FB3-A483-14D5-7205-0D81CF2DABC4}"/>
              </a:ext>
            </a:extLst>
          </p:cNvPr>
          <p:cNvSpPr txBox="1"/>
          <p:nvPr/>
        </p:nvSpPr>
        <p:spPr>
          <a:xfrm>
            <a:off x="5937222" y="1934134"/>
            <a:ext cx="93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生きる力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4977058" y="2184871"/>
            <a:ext cx="80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道徳科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3467572" y="2737302"/>
            <a:ext cx="10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学校給食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5065502" y="2954074"/>
            <a:ext cx="136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教育活動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CCF8F9-A5A4-DEEB-FB98-061DB4ED63D1}"/>
              </a:ext>
            </a:extLst>
          </p:cNvPr>
          <p:cNvSpPr txBox="1"/>
          <p:nvPr/>
        </p:nvSpPr>
        <p:spPr>
          <a:xfrm>
            <a:off x="3116989" y="3479687"/>
            <a:ext cx="179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知識及び技能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8640404" y="2154958"/>
            <a:ext cx="10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7857398" y="2437950"/>
            <a:ext cx="102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特別活動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3103396" y="3787464"/>
            <a:ext cx="2437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思考力・判断力・表現力等</a:t>
            </a:r>
            <a:endParaRPr kumimoji="1" lang="en-US" altLang="ja-JP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3103396" y="4095241"/>
            <a:ext cx="268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学びに向かう力，人間性</a:t>
            </a:r>
          </a:p>
        </p:txBody>
      </p:sp>
    </p:spTree>
    <p:extLst>
      <p:ext uri="{BB962C8B-B14F-4D97-AF65-F5344CB8AC3E}">
        <p14:creationId xmlns:p14="http://schemas.microsoft.com/office/powerpoint/2010/main" val="5868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2" grpId="0"/>
      <p:bldP spid="3" grpId="0"/>
      <p:bldP spid="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389" y="295056"/>
            <a:ext cx="8516203" cy="6369261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7418327" y="1631738"/>
            <a:ext cx="167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教育の目的や目標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4798619" y="1939515"/>
            <a:ext cx="207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教科等横断的な視点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3194713" y="2206930"/>
            <a:ext cx="72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評価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4445024" y="2229602"/>
            <a:ext cx="80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改善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5F3B25-785F-6965-8741-F2359DECBF39}"/>
              </a:ext>
            </a:extLst>
          </p:cNvPr>
          <p:cNvSpPr txBox="1"/>
          <p:nvPr/>
        </p:nvSpPr>
        <p:spPr>
          <a:xfrm>
            <a:off x="4913361" y="2437949"/>
            <a:ext cx="57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改善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98A53-843E-5FC8-21A4-8D36097540DE}"/>
              </a:ext>
            </a:extLst>
          </p:cNvPr>
          <p:cNvSpPr txBox="1"/>
          <p:nvPr/>
        </p:nvSpPr>
        <p:spPr>
          <a:xfrm>
            <a:off x="3497180" y="2678083"/>
            <a:ext cx="80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計画的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CCF8F9-A5A4-DEEB-FB98-061DB4ED63D1}"/>
              </a:ext>
            </a:extLst>
          </p:cNvPr>
          <p:cNvSpPr txBox="1"/>
          <p:nvPr/>
        </p:nvSpPr>
        <p:spPr>
          <a:xfrm>
            <a:off x="5847007" y="2678082"/>
            <a:ext cx="179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質の向上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8005361" y="2157634"/>
            <a:ext cx="1261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人的又は物的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D7A9F-7C45-4693-DA1A-6DDF700A8265}"/>
              </a:ext>
            </a:extLst>
          </p:cNvPr>
          <p:cNvSpPr txBox="1"/>
          <p:nvPr/>
        </p:nvSpPr>
        <p:spPr>
          <a:xfrm>
            <a:off x="8985643" y="2465411"/>
            <a:ext cx="78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組織的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A1A033-8D86-191C-F976-BCC4763C80A7}"/>
              </a:ext>
            </a:extLst>
          </p:cNvPr>
          <p:cNvSpPr txBox="1"/>
          <p:nvPr/>
        </p:nvSpPr>
        <p:spPr>
          <a:xfrm>
            <a:off x="8599508" y="2678082"/>
            <a:ext cx="1261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カリキュラム</a:t>
            </a:r>
            <a:endParaRPr kumimoji="1" lang="en-US" altLang="ja-JP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C1BFD5-9A82-289E-9636-3430463EA3C2}"/>
              </a:ext>
            </a:extLst>
          </p:cNvPr>
          <p:cNvSpPr txBox="1"/>
          <p:nvPr/>
        </p:nvSpPr>
        <p:spPr>
          <a:xfrm>
            <a:off x="3103396" y="2985859"/>
            <a:ext cx="134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マネジメント</a:t>
            </a:r>
          </a:p>
        </p:txBody>
      </p:sp>
    </p:spTree>
    <p:extLst>
      <p:ext uri="{BB962C8B-B14F-4D97-AF65-F5344CB8AC3E}">
        <p14:creationId xmlns:p14="http://schemas.microsoft.com/office/powerpoint/2010/main" val="12600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5" grpId="0"/>
      <p:bldP spid="16" grpId="0"/>
      <p:bldP spid="2" grpId="0"/>
      <p:bldP spid="3" grpId="0"/>
      <p:bldP spid="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7080" y="284149"/>
            <a:ext cx="8516203" cy="6289701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5548962" y="2537379"/>
            <a:ext cx="132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学校教育全体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3679081" y="2845156"/>
            <a:ext cx="1112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資質・能力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5374363" y="3121222"/>
            <a:ext cx="1148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家庭や地域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7627183" y="3397291"/>
            <a:ext cx="80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目標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6365714" y="2845156"/>
            <a:ext cx="1261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教育目標</a:t>
            </a:r>
          </a:p>
        </p:txBody>
      </p:sp>
    </p:spTree>
    <p:extLst>
      <p:ext uri="{BB962C8B-B14F-4D97-AF65-F5344CB8AC3E}">
        <p14:creationId xmlns:p14="http://schemas.microsoft.com/office/powerpoint/2010/main" val="37509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021745-5F6E-1AA7-E023-6BED6BB3C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688" y="295191"/>
            <a:ext cx="8538948" cy="6284354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B4EA1F-C7D5-DE78-EAD4-751C46BC4C89}"/>
              </a:ext>
            </a:extLst>
          </p:cNvPr>
          <p:cNvSpPr txBox="1"/>
          <p:nvPr/>
        </p:nvSpPr>
        <p:spPr>
          <a:xfrm>
            <a:off x="5435828" y="2141594"/>
            <a:ext cx="132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0835F4-F07C-74E7-C121-6D2A54965906}"/>
              </a:ext>
            </a:extLst>
          </p:cNvPr>
          <p:cNvSpPr txBox="1"/>
          <p:nvPr/>
        </p:nvSpPr>
        <p:spPr>
          <a:xfrm>
            <a:off x="7880775" y="2141593"/>
            <a:ext cx="132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情報活用能力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EDD6E-B341-A267-41D8-8D6D0BEAC071}"/>
              </a:ext>
            </a:extLst>
          </p:cNvPr>
          <p:cNvSpPr txBox="1"/>
          <p:nvPr/>
        </p:nvSpPr>
        <p:spPr>
          <a:xfrm>
            <a:off x="6892040" y="2680944"/>
            <a:ext cx="216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教科等横断的な視点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54FC-F8FC-39ED-1629-FBBF492633C6}"/>
              </a:ext>
            </a:extLst>
          </p:cNvPr>
          <p:cNvSpPr txBox="1"/>
          <p:nvPr/>
        </p:nvSpPr>
        <p:spPr>
          <a:xfrm>
            <a:off x="7654479" y="3428999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発達の段階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F24CD-7E7D-6B2C-EC88-ED476F6F95CA}"/>
              </a:ext>
            </a:extLst>
          </p:cNvPr>
          <p:cNvSpPr txBox="1"/>
          <p:nvPr/>
        </p:nvSpPr>
        <p:spPr>
          <a:xfrm>
            <a:off x="4710617" y="2449370"/>
            <a:ext cx="192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問題発見・解決能力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D981-A22C-AEE3-F3D4-B0748A675B4D}"/>
              </a:ext>
            </a:extLst>
          </p:cNvPr>
          <p:cNvSpPr txBox="1"/>
          <p:nvPr/>
        </p:nvSpPr>
        <p:spPr>
          <a:xfrm>
            <a:off x="4466713" y="3715801"/>
            <a:ext cx="13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災害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2EA274-5C4B-4717-3215-72E0BCF4D1C3}"/>
              </a:ext>
            </a:extLst>
          </p:cNvPr>
          <p:cNvSpPr txBox="1"/>
          <p:nvPr/>
        </p:nvSpPr>
        <p:spPr>
          <a:xfrm>
            <a:off x="6892040" y="3968350"/>
            <a:ext cx="181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教科横断的な視点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5324C5-11D2-D217-A7B1-6C3A0C3E41DC}"/>
              </a:ext>
            </a:extLst>
          </p:cNvPr>
          <p:cNvSpPr txBox="1"/>
          <p:nvPr/>
        </p:nvSpPr>
        <p:spPr>
          <a:xfrm>
            <a:off x="8588851" y="3715802"/>
            <a:ext cx="153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現代的な諸課題</a:t>
            </a:r>
          </a:p>
        </p:txBody>
      </p:sp>
    </p:spTree>
    <p:extLst>
      <p:ext uri="{BB962C8B-B14F-4D97-AF65-F5344CB8AC3E}">
        <p14:creationId xmlns:p14="http://schemas.microsoft.com/office/powerpoint/2010/main" val="38674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" grpId="0"/>
      <p:bldP spid="3" grpId="0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1548</TotalTime>
  <Words>733</Words>
  <Application>Microsoft Office PowerPoint</Application>
  <PresentationFormat>ワイド画面</PresentationFormat>
  <Paragraphs>286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AR Pゴシック体S</vt:lpstr>
      <vt:lpstr>Arial</vt:lpstr>
      <vt:lpstr>Century Gothic</vt:lpstr>
      <vt:lpstr>Wingdings 3</vt:lpstr>
      <vt:lpstr>イオン</vt:lpstr>
      <vt:lpstr>学習指導要領「総則」をマスターしよう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学習指導要領をマスターしよう</dc:title>
  <dc:creator>yukky 3715</dc:creator>
  <cp:lastModifiedBy>yukky 3715</cp:lastModifiedBy>
  <cp:revision>6</cp:revision>
  <dcterms:created xsi:type="dcterms:W3CDTF">2022-11-21T04:08:53Z</dcterms:created>
  <dcterms:modified xsi:type="dcterms:W3CDTF">2023-03-31T18:49:48Z</dcterms:modified>
</cp:coreProperties>
</file>