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57" r:id="rId3"/>
    <p:sldId id="262" r:id="rId4"/>
    <p:sldId id="258" r:id="rId5"/>
    <p:sldId id="263" r:id="rId6"/>
    <p:sldId id="264" r:id="rId7"/>
    <p:sldId id="259" r:id="rId8"/>
    <p:sldId id="265" r:id="rId9"/>
    <p:sldId id="260" r:id="rId10"/>
    <p:sldId id="261"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664A4D-0F5C-45AD-B7E3-2DB8966A4788}" v="9" dt="2024-04-09T02:52:52.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5" d="100"/>
          <a:sy n="65" d="100"/>
        </p:scale>
        <p:origin x="7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23882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7107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875946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ja-JP" altLang="en-US"/>
              <a:t>マスター タイトルの書式設定</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55613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280255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002443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842444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334688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29503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934786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800094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64768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81250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3"/>
          <p:cNvSpPr>
            <a:spLocks noGrp="1"/>
          </p:cNvSpPr>
          <p:nvPr>
            <p:ph type="ftr" sz="quarter" idx="11"/>
          </p:nvPr>
        </p:nvSpPr>
        <p:spPr/>
        <p:txBody>
          <a:bodyPr/>
          <a:lstStyle/>
          <a:p>
            <a:endParaRPr kumimoji="1" lang="ja-JP" altLang="en-US"/>
          </a:p>
        </p:txBody>
      </p:sp>
      <p:sp>
        <p:nvSpPr>
          <p:cNvPr id="6" name="Slide Number Placeholder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772892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2"/>
          <p:cNvSpPr>
            <a:spLocks noGrp="1"/>
          </p:cNvSpPr>
          <p:nvPr>
            <p:ph type="ftr" sz="quarter" idx="11"/>
          </p:nvPr>
        </p:nvSpPr>
        <p:spPr/>
        <p:txBody>
          <a:bodyPr/>
          <a:lstStyle/>
          <a:p>
            <a:endParaRPr kumimoji="1" lang="ja-JP" altLang="en-US"/>
          </a:p>
        </p:txBody>
      </p:sp>
      <p:sp>
        <p:nvSpPr>
          <p:cNvPr id="6" name="Slide Number Placeholder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7956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5" name="Footer Placeholder 5"/>
          <p:cNvSpPr>
            <a:spLocks noGrp="1"/>
          </p:cNvSpPr>
          <p:nvPr>
            <p:ph type="ftr" sz="quarter" idx="11"/>
          </p:nvPr>
        </p:nvSpPr>
        <p:spPr/>
        <p:txBody>
          <a:bodyPr/>
          <a:lstStyle/>
          <a:p>
            <a:endParaRPr kumimoji="1" lang="ja-JP" altLang="en-US"/>
          </a:p>
        </p:txBody>
      </p:sp>
      <p:sp>
        <p:nvSpPr>
          <p:cNvPr id="6"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99360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2A643-9BB0-4E02-80B2-2C0A5E5D738E}"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28342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E02A643-9BB0-4E02-80B2-2C0A5E5D738E}" type="datetimeFigureOut">
              <a:rPr kumimoji="1" lang="ja-JP" altLang="en-US" smtClean="0"/>
              <a:t>2024/4/9</a:t>
            </a:fld>
            <a:endParaRPr kumimoji="1" lang="ja-JP" alt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kumimoji="1" lang="ja-JP" alt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177241693"/>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p:txStyles>
    <p:titleStyle>
      <a:lvl1pPr algn="l" defTabSz="457200"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教職教養選択問題</a:t>
            </a:r>
            <a:br>
              <a:rPr kumimoji="1" lang="ja-JP" altLang="en-US" dirty="0"/>
            </a:br>
            <a:endParaRPr kumimoji="1" lang="ja-JP" altLang="en-US" dirty="0"/>
          </a:p>
        </p:txBody>
      </p:sp>
      <p:sp>
        <p:nvSpPr>
          <p:cNvPr id="3" name="サブタイトル 2"/>
          <p:cNvSpPr>
            <a:spLocks noGrp="1"/>
          </p:cNvSpPr>
          <p:nvPr>
            <p:ph type="subTitle" idx="1"/>
          </p:nvPr>
        </p:nvSpPr>
        <p:spPr/>
        <p:txBody>
          <a:bodyPr/>
          <a:lstStyle/>
          <a:p>
            <a:r>
              <a:rPr kumimoji="1" lang="ja-JP" altLang="en-US" dirty="0"/>
              <a:t>徳島県教職員組合</a:t>
            </a:r>
          </a:p>
        </p:txBody>
      </p:sp>
    </p:spTree>
    <p:extLst>
      <p:ext uri="{BB962C8B-B14F-4D97-AF65-F5344CB8AC3E}">
        <p14:creationId xmlns:p14="http://schemas.microsoft.com/office/powerpoint/2010/main" val="212838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D15CF-3CB2-4D4F-C39F-05A5DA855D41}"/>
              </a:ext>
            </a:extLst>
          </p:cNvPr>
          <p:cNvSpPr>
            <a:spLocks noGrp="1"/>
          </p:cNvSpPr>
          <p:nvPr>
            <p:ph type="title"/>
          </p:nvPr>
        </p:nvSpPr>
        <p:spPr>
          <a:xfrm>
            <a:off x="838200" y="189084"/>
            <a:ext cx="10515600" cy="2665271"/>
          </a:xfrm>
        </p:spPr>
        <p:txBody>
          <a:bodyPr>
            <a:normAutofit fontScale="90000"/>
          </a:bodyPr>
          <a:lstStyle/>
          <a:p>
            <a:r>
              <a:rPr lang="en-US" altLang="ja-JP" dirty="0"/>
              <a:t>9</a:t>
            </a:r>
            <a:r>
              <a:rPr lang="ja-JP" altLang="en-US" dirty="0"/>
              <a:t>   教育を「自然的教育」と「実践的教育」に分類し、他の動物も行っている「自然的教育」のみならず、人間が行う「実践的教育」を経ることで、人間ははじめて人間になることができると主張した。</a:t>
            </a:r>
            <a:endParaRPr kumimoji="1" lang="ja-JP" altLang="en-US" dirty="0"/>
          </a:p>
        </p:txBody>
      </p:sp>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a:xfrm>
            <a:off x="838200" y="2854355"/>
            <a:ext cx="10515600" cy="3322607"/>
          </a:xfrm>
        </p:spPr>
        <p:txBody>
          <a:bodyPr>
            <a:normAutofit/>
          </a:bodyPr>
          <a:lstStyle/>
          <a:p>
            <a:r>
              <a:rPr kumimoji="1" lang="en-US" altLang="ja-JP" dirty="0"/>
              <a:t>1</a:t>
            </a:r>
            <a:r>
              <a:rPr kumimoji="1" lang="ja-JP" altLang="en-US" dirty="0"/>
              <a:t>   </a:t>
            </a:r>
            <a:r>
              <a:rPr lang="ja-JP" altLang="en-US" dirty="0"/>
              <a:t>カント</a:t>
            </a:r>
            <a:endParaRPr kumimoji="1" lang="ja-JP" altLang="en-US" dirty="0"/>
          </a:p>
          <a:p>
            <a:r>
              <a:rPr lang="en-US" altLang="ja-JP" dirty="0"/>
              <a:t>2</a:t>
            </a:r>
            <a:r>
              <a:rPr lang="ja-JP" altLang="en-US" dirty="0"/>
              <a:t>   キルパトリック</a:t>
            </a:r>
          </a:p>
          <a:p>
            <a:r>
              <a:rPr kumimoji="1" lang="en-US" altLang="ja-JP" dirty="0"/>
              <a:t>3</a:t>
            </a:r>
            <a:r>
              <a:rPr kumimoji="1" lang="ja-JP" altLang="en-US" dirty="0"/>
              <a:t>   </a:t>
            </a:r>
            <a:r>
              <a:rPr lang="ja-JP" altLang="en-US" dirty="0"/>
              <a:t>デューイ</a:t>
            </a:r>
            <a:endParaRPr kumimoji="1" lang="ja-JP" altLang="en-US" dirty="0"/>
          </a:p>
          <a:p>
            <a:r>
              <a:rPr lang="en-US" altLang="ja-JP" dirty="0"/>
              <a:t>4</a:t>
            </a:r>
            <a:r>
              <a:rPr lang="ja-JP" altLang="en-US" dirty="0"/>
              <a:t>   ヘルバルト</a:t>
            </a:r>
          </a:p>
          <a:p>
            <a:r>
              <a:rPr lang="en-US" altLang="ja-JP" dirty="0"/>
              <a:t>5</a:t>
            </a:r>
            <a:r>
              <a:rPr lang="ja-JP" altLang="en-US" dirty="0"/>
              <a:t>   ルソー</a:t>
            </a:r>
          </a:p>
          <a:p>
            <a:endParaRPr kumimoji="1" lang="ja-JP" altLang="en-US" dirty="0"/>
          </a:p>
          <a:p>
            <a:r>
              <a:rPr lang="ja-JP" altLang="en-US" dirty="0"/>
              <a:t>正解　</a:t>
            </a:r>
            <a:r>
              <a:rPr lang="en-US" altLang="ja-JP" dirty="0"/>
              <a:t>1</a:t>
            </a:r>
            <a:endParaRPr kumimoji="1" lang="ja-JP" altLang="en-US" dirty="0"/>
          </a:p>
        </p:txBody>
      </p:sp>
    </p:spTree>
    <p:extLst>
      <p:ext uri="{BB962C8B-B14F-4D97-AF65-F5344CB8AC3E}">
        <p14:creationId xmlns:p14="http://schemas.microsoft.com/office/powerpoint/2010/main" val="123305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D15CF-3CB2-4D4F-C39F-05A5DA855D41}"/>
              </a:ext>
            </a:extLst>
          </p:cNvPr>
          <p:cNvSpPr>
            <a:spLocks noGrp="1"/>
          </p:cNvSpPr>
          <p:nvPr>
            <p:ph type="title"/>
          </p:nvPr>
        </p:nvSpPr>
        <p:spPr>
          <a:xfrm>
            <a:off x="838200" y="189084"/>
            <a:ext cx="10515600" cy="2665271"/>
          </a:xfrm>
        </p:spPr>
        <p:txBody>
          <a:bodyPr>
            <a:normAutofit/>
          </a:bodyPr>
          <a:lstStyle/>
          <a:p>
            <a:r>
              <a:rPr lang="en-US" altLang="ja-JP" dirty="0"/>
              <a:t>10</a:t>
            </a:r>
            <a:r>
              <a:rPr lang="ja-JP" altLang="en-US" dirty="0"/>
              <a:t>  人物とその人物が提唱した理論の組み合わせとして誤っているものを全て選びなさい。  </a:t>
            </a:r>
            <a:endParaRPr kumimoji="1" lang="ja-JP" altLang="en-US" dirty="0"/>
          </a:p>
        </p:txBody>
      </p:sp>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a:xfrm>
            <a:off x="838200" y="2577722"/>
            <a:ext cx="10515600" cy="3322607"/>
          </a:xfrm>
        </p:spPr>
        <p:txBody>
          <a:bodyPr>
            <a:normAutofit lnSpcReduction="10000"/>
          </a:bodyPr>
          <a:lstStyle/>
          <a:p>
            <a:r>
              <a:rPr kumimoji="1" lang="en-US" altLang="ja-JP" dirty="0"/>
              <a:t>1</a:t>
            </a:r>
            <a:r>
              <a:rPr kumimoji="1" lang="ja-JP" altLang="en-US" dirty="0"/>
              <a:t>   スキナー　　　　　オペラント条件付け</a:t>
            </a:r>
          </a:p>
          <a:p>
            <a:r>
              <a:rPr lang="en-US" altLang="ja-JP" dirty="0"/>
              <a:t>2</a:t>
            </a:r>
            <a:r>
              <a:rPr lang="ja-JP" altLang="en-US" dirty="0"/>
              <a:t>   ローゼンタール　ピグマリオン効果</a:t>
            </a:r>
          </a:p>
          <a:p>
            <a:r>
              <a:rPr kumimoji="1" lang="en-US" altLang="ja-JP" dirty="0"/>
              <a:t>3</a:t>
            </a:r>
            <a:r>
              <a:rPr kumimoji="1" lang="ja-JP" altLang="en-US" dirty="0"/>
              <a:t>   ワトソン　　　　　　環境閾値説</a:t>
            </a:r>
          </a:p>
          <a:p>
            <a:r>
              <a:rPr lang="en-US" altLang="ja-JP" dirty="0"/>
              <a:t>4</a:t>
            </a:r>
            <a:r>
              <a:rPr lang="ja-JP" altLang="en-US" dirty="0"/>
              <a:t>   トールマン　　　　サイン・ゲシュタルト説</a:t>
            </a:r>
          </a:p>
          <a:p>
            <a:r>
              <a:rPr lang="en-US" altLang="ja-JP" dirty="0"/>
              <a:t>5</a:t>
            </a:r>
            <a:r>
              <a:rPr lang="ja-JP" altLang="en-US" dirty="0"/>
              <a:t>   ハーツホーン　　　ソシオメトリックテスト</a:t>
            </a:r>
          </a:p>
          <a:p>
            <a:r>
              <a:rPr lang="en-US" altLang="ja-JP" dirty="0"/>
              <a:t>6</a:t>
            </a:r>
            <a:r>
              <a:rPr lang="ja-JP" altLang="en-US" dirty="0"/>
              <a:t>   アンナ・フロイト　　　箱庭療法</a:t>
            </a:r>
          </a:p>
          <a:p>
            <a:endParaRPr kumimoji="1" lang="ja-JP" altLang="en-US" dirty="0"/>
          </a:p>
          <a:p>
            <a:r>
              <a:rPr lang="ja-JP" altLang="en-US" dirty="0"/>
              <a:t>正解　</a:t>
            </a:r>
            <a:r>
              <a:rPr lang="en-US" altLang="ja-JP" dirty="0"/>
              <a:t>3</a:t>
            </a:r>
            <a:r>
              <a:rPr lang="ja-JP" altLang="en-US" dirty="0"/>
              <a:t>   </a:t>
            </a:r>
            <a:r>
              <a:rPr lang="en-US" altLang="ja-JP" dirty="0"/>
              <a:t>5</a:t>
            </a:r>
            <a:r>
              <a:rPr lang="ja-JP" altLang="en-US" dirty="0"/>
              <a:t>   </a:t>
            </a:r>
            <a:r>
              <a:rPr lang="en-US" altLang="ja-JP" dirty="0"/>
              <a:t>6</a:t>
            </a:r>
            <a:endParaRPr kumimoji="1" lang="ja-JP" altLang="en-US" dirty="0"/>
          </a:p>
        </p:txBody>
      </p:sp>
    </p:spTree>
    <p:extLst>
      <p:ext uri="{BB962C8B-B14F-4D97-AF65-F5344CB8AC3E}">
        <p14:creationId xmlns:p14="http://schemas.microsoft.com/office/powerpoint/2010/main" val="408967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D15CF-3CB2-4D4F-C39F-05A5DA855D41}"/>
              </a:ext>
            </a:extLst>
          </p:cNvPr>
          <p:cNvSpPr>
            <a:spLocks noGrp="1"/>
          </p:cNvSpPr>
          <p:nvPr>
            <p:ph type="title"/>
          </p:nvPr>
        </p:nvSpPr>
        <p:spPr/>
        <p:txBody>
          <a:bodyPr/>
          <a:lstStyle/>
          <a:p>
            <a:r>
              <a:rPr kumimoji="1" lang="en-US" altLang="ja-JP" dirty="0"/>
              <a:t>1</a:t>
            </a:r>
            <a:r>
              <a:rPr kumimoji="1" lang="ja-JP" altLang="en-US" dirty="0"/>
              <a:t> 隠者の夕暮れの作者は？</a:t>
            </a:r>
          </a:p>
        </p:txBody>
      </p:sp>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p:txBody>
          <a:bodyPr/>
          <a:lstStyle/>
          <a:p>
            <a:r>
              <a:rPr kumimoji="1" lang="en-US" altLang="ja-JP" dirty="0"/>
              <a:t>1</a:t>
            </a:r>
            <a:r>
              <a:rPr kumimoji="1" lang="ja-JP" altLang="en-US" dirty="0"/>
              <a:t>   ヘルバルト</a:t>
            </a:r>
          </a:p>
          <a:p>
            <a:r>
              <a:rPr lang="en-US" altLang="ja-JP" dirty="0"/>
              <a:t>2</a:t>
            </a:r>
            <a:r>
              <a:rPr lang="ja-JP" altLang="en-US" dirty="0"/>
              <a:t>   ペスタロッチ</a:t>
            </a:r>
          </a:p>
          <a:p>
            <a:r>
              <a:rPr kumimoji="1" lang="en-US" altLang="ja-JP" dirty="0"/>
              <a:t>3</a:t>
            </a:r>
            <a:r>
              <a:rPr kumimoji="1" lang="ja-JP" altLang="en-US" dirty="0"/>
              <a:t>   ピアジュ</a:t>
            </a:r>
          </a:p>
          <a:p>
            <a:r>
              <a:rPr lang="en-US" altLang="ja-JP" dirty="0"/>
              <a:t>4</a:t>
            </a:r>
            <a:r>
              <a:rPr lang="ja-JP" altLang="en-US" dirty="0"/>
              <a:t>   フレーベル</a:t>
            </a:r>
          </a:p>
          <a:p>
            <a:endParaRPr kumimoji="1" lang="ja-JP" altLang="en-US" dirty="0"/>
          </a:p>
          <a:p>
            <a:r>
              <a:rPr lang="ja-JP" altLang="en-US" dirty="0"/>
              <a:t>正解　</a:t>
            </a:r>
            <a:r>
              <a:rPr lang="en-US" altLang="ja-JP" dirty="0"/>
              <a:t>2</a:t>
            </a:r>
            <a:endParaRPr kumimoji="1" lang="ja-JP" altLang="en-US" dirty="0"/>
          </a:p>
        </p:txBody>
      </p:sp>
    </p:spTree>
    <p:extLst>
      <p:ext uri="{BB962C8B-B14F-4D97-AF65-F5344CB8AC3E}">
        <p14:creationId xmlns:p14="http://schemas.microsoft.com/office/powerpoint/2010/main" val="41765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D15CF-3CB2-4D4F-C39F-05A5DA855D41}"/>
              </a:ext>
            </a:extLst>
          </p:cNvPr>
          <p:cNvSpPr>
            <a:spLocks noGrp="1"/>
          </p:cNvSpPr>
          <p:nvPr>
            <p:ph type="title"/>
          </p:nvPr>
        </p:nvSpPr>
        <p:spPr/>
        <p:txBody>
          <a:bodyPr>
            <a:normAutofit/>
          </a:bodyPr>
          <a:lstStyle/>
          <a:p>
            <a:r>
              <a:rPr lang="en-US" altLang="ja-JP" dirty="0"/>
              <a:t>2</a:t>
            </a:r>
            <a:r>
              <a:rPr lang="ja-JP" altLang="en-US" dirty="0"/>
              <a:t> 問題解決学習を提唱した「学校と社会」の著者は誰ですか</a:t>
            </a:r>
            <a:r>
              <a:rPr kumimoji="1" lang="ja-JP" altLang="en-US" dirty="0"/>
              <a:t>？</a:t>
            </a:r>
          </a:p>
        </p:txBody>
      </p:sp>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p:txBody>
          <a:bodyPr/>
          <a:lstStyle/>
          <a:p>
            <a:r>
              <a:rPr kumimoji="1" lang="en-US" altLang="ja-JP" dirty="0"/>
              <a:t>1</a:t>
            </a:r>
            <a:r>
              <a:rPr kumimoji="1" lang="ja-JP" altLang="en-US" dirty="0"/>
              <a:t>   </a:t>
            </a:r>
            <a:r>
              <a:rPr lang="ja-JP" altLang="en-US" dirty="0"/>
              <a:t>デューイ</a:t>
            </a:r>
            <a:endParaRPr kumimoji="1" lang="ja-JP" altLang="en-US" dirty="0"/>
          </a:p>
          <a:p>
            <a:r>
              <a:rPr lang="en-US" altLang="ja-JP" dirty="0"/>
              <a:t>2</a:t>
            </a:r>
            <a:r>
              <a:rPr lang="ja-JP" altLang="en-US" dirty="0"/>
              <a:t>   ニール</a:t>
            </a:r>
          </a:p>
          <a:p>
            <a:r>
              <a:rPr kumimoji="1" lang="en-US" altLang="ja-JP" dirty="0"/>
              <a:t>3</a:t>
            </a:r>
            <a:r>
              <a:rPr kumimoji="1" lang="ja-JP" altLang="en-US" dirty="0"/>
              <a:t>   </a:t>
            </a:r>
            <a:r>
              <a:rPr lang="ja-JP" altLang="en-US" dirty="0"/>
              <a:t>ホーレス・マン</a:t>
            </a:r>
            <a:endParaRPr kumimoji="1" lang="ja-JP" altLang="en-US" dirty="0"/>
          </a:p>
          <a:p>
            <a:r>
              <a:rPr lang="en-US" altLang="ja-JP" dirty="0"/>
              <a:t>4</a:t>
            </a:r>
            <a:r>
              <a:rPr lang="ja-JP" altLang="en-US" dirty="0"/>
              <a:t>   ヘルバルト</a:t>
            </a:r>
          </a:p>
          <a:p>
            <a:endParaRPr kumimoji="1" lang="ja-JP" altLang="en-US" dirty="0"/>
          </a:p>
          <a:p>
            <a:r>
              <a:rPr lang="ja-JP" altLang="en-US" dirty="0"/>
              <a:t>正解　</a:t>
            </a:r>
            <a:r>
              <a:rPr lang="en-US" altLang="ja-JP" dirty="0"/>
              <a:t>1</a:t>
            </a:r>
            <a:endParaRPr kumimoji="1" lang="ja-JP" altLang="en-US" dirty="0"/>
          </a:p>
        </p:txBody>
      </p:sp>
    </p:spTree>
    <p:extLst>
      <p:ext uri="{BB962C8B-B14F-4D97-AF65-F5344CB8AC3E}">
        <p14:creationId xmlns:p14="http://schemas.microsoft.com/office/powerpoint/2010/main" val="276717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D15CF-3CB2-4D4F-C39F-05A5DA855D41}"/>
              </a:ext>
            </a:extLst>
          </p:cNvPr>
          <p:cNvSpPr>
            <a:spLocks noGrp="1"/>
          </p:cNvSpPr>
          <p:nvPr>
            <p:ph type="title"/>
          </p:nvPr>
        </p:nvSpPr>
        <p:spPr/>
        <p:txBody>
          <a:bodyPr>
            <a:normAutofit/>
          </a:bodyPr>
          <a:lstStyle/>
          <a:p>
            <a:r>
              <a:rPr lang="en-US" altLang="ja-JP" dirty="0"/>
              <a:t>3</a:t>
            </a:r>
            <a:r>
              <a:rPr lang="ja-JP" altLang="en-US" dirty="0"/>
              <a:t>  次の事項と人名の組み合わせとして、正しいものはどれか選びなさい。</a:t>
            </a:r>
            <a:endParaRPr kumimoji="1" lang="ja-JP" altLang="en-US" dirty="0"/>
          </a:p>
        </p:txBody>
      </p:sp>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p:txBody>
          <a:bodyPr/>
          <a:lstStyle/>
          <a:p>
            <a:r>
              <a:rPr kumimoji="1" lang="en-US" altLang="ja-JP" dirty="0"/>
              <a:t>1</a:t>
            </a:r>
            <a:r>
              <a:rPr kumimoji="1" lang="ja-JP" altLang="en-US" dirty="0"/>
              <a:t>   </a:t>
            </a:r>
            <a:r>
              <a:rPr lang="ja-JP" altLang="en-US" dirty="0"/>
              <a:t>ドルトンプラン　　　　スキナー</a:t>
            </a:r>
            <a:endParaRPr kumimoji="1" lang="ja-JP" altLang="en-US" dirty="0"/>
          </a:p>
          <a:p>
            <a:r>
              <a:rPr lang="en-US" altLang="ja-JP" dirty="0"/>
              <a:t>2</a:t>
            </a:r>
            <a:r>
              <a:rPr lang="ja-JP" altLang="en-US" dirty="0"/>
              <a:t>   形成的評価　　　　　ブルーム</a:t>
            </a:r>
          </a:p>
          <a:p>
            <a:r>
              <a:rPr kumimoji="1" lang="en-US" altLang="ja-JP" dirty="0"/>
              <a:t>3</a:t>
            </a:r>
            <a:r>
              <a:rPr kumimoji="1" lang="ja-JP" altLang="en-US" dirty="0"/>
              <a:t>   </a:t>
            </a:r>
            <a:r>
              <a:rPr lang="ja-JP" altLang="en-US" dirty="0"/>
              <a:t>プログラム学習　　　キルパトリック</a:t>
            </a:r>
            <a:endParaRPr kumimoji="1" lang="ja-JP" altLang="en-US" dirty="0"/>
          </a:p>
          <a:p>
            <a:r>
              <a:rPr lang="en-US" altLang="ja-JP" dirty="0"/>
              <a:t>4</a:t>
            </a:r>
            <a:r>
              <a:rPr lang="ja-JP" altLang="en-US" dirty="0"/>
              <a:t>   発見学習　　　　　　　パーカースト</a:t>
            </a:r>
          </a:p>
          <a:p>
            <a:r>
              <a:rPr lang="en-US" altLang="ja-JP" dirty="0"/>
              <a:t>5</a:t>
            </a:r>
            <a:r>
              <a:rPr lang="ja-JP" altLang="en-US" dirty="0"/>
              <a:t>  プロジェクト・メソッド　　ブルーナ</a:t>
            </a:r>
          </a:p>
          <a:p>
            <a:endParaRPr kumimoji="1" lang="ja-JP" altLang="en-US" dirty="0"/>
          </a:p>
          <a:p>
            <a:r>
              <a:rPr lang="ja-JP" altLang="en-US" dirty="0"/>
              <a:t>正解　</a:t>
            </a:r>
            <a:r>
              <a:rPr lang="en-US" altLang="ja-JP" dirty="0"/>
              <a:t>2</a:t>
            </a:r>
            <a:endParaRPr kumimoji="1" lang="ja-JP" altLang="en-US" dirty="0"/>
          </a:p>
        </p:txBody>
      </p:sp>
    </p:spTree>
    <p:extLst>
      <p:ext uri="{BB962C8B-B14F-4D97-AF65-F5344CB8AC3E}">
        <p14:creationId xmlns:p14="http://schemas.microsoft.com/office/powerpoint/2010/main" val="387911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D15CF-3CB2-4D4F-C39F-05A5DA855D41}"/>
              </a:ext>
            </a:extLst>
          </p:cNvPr>
          <p:cNvSpPr>
            <a:spLocks noGrp="1"/>
          </p:cNvSpPr>
          <p:nvPr>
            <p:ph type="title"/>
          </p:nvPr>
        </p:nvSpPr>
        <p:spPr/>
        <p:txBody>
          <a:bodyPr>
            <a:normAutofit/>
          </a:bodyPr>
          <a:lstStyle/>
          <a:p>
            <a:r>
              <a:rPr lang="en-US" altLang="ja-JP" dirty="0"/>
              <a:t>4</a:t>
            </a:r>
            <a:r>
              <a:rPr lang="ja-JP" altLang="en-US" dirty="0"/>
              <a:t>  次の事項と人名の組み合わせとして、正しいものはどれか選びなさい。</a:t>
            </a:r>
            <a:endParaRPr kumimoji="1" lang="ja-JP" altLang="en-US" dirty="0"/>
          </a:p>
        </p:txBody>
      </p:sp>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p:txBody>
          <a:bodyPr/>
          <a:lstStyle/>
          <a:p>
            <a:r>
              <a:rPr kumimoji="1" lang="en-US" altLang="ja-JP" dirty="0"/>
              <a:t>1</a:t>
            </a:r>
            <a:r>
              <a:rPr kumimoji="1" lang="ja-JP" altLang="en-US" dirty="0"/>
              <a:t>   世界初の心理学実験室創設</a:t>
            </a:r>
            <a:r>
              <a:rPr lang="ja-JP" altLang="en-US" dirty="0"/>
              <a:t>　　　ウェルトハイ</a:t>
            </a:r>
            <a:endParaRPr kumimoji="1" lang="ja-JP" altLang="en-US" dirty="0"/>
          </a:p>
          <a:p>
            <a:r>
              <a:rPr lang="en-US" altLang="ja-JP" dirty="0"/>
              <a:t>2</a:t>
            </a:r>
            <a:r>
              <a:rPr lang="ja-JP" altLang="en-US" dirty="0"/>
              <a:t>   サインゲシュタルト説　　　　レヴィン</a:t>
            </a:r>
          </a:p>
          <a:p>
            <a:r>
              <a:rPr kumimoji="1" lang="en-US" altLang="ja-JP" dirty="0"/>
              <a:t>3</a:t>
            </a:r>
            <a:r>
              <a:rPr kumimoji="1" lang="ja-JP" altLang="en-US" dirty="0"/>
              <a:t>   ケシュタルト心理学</a:t>
            </a:r>
            <a:r>
              <a:rPr lang="ja-JP" altLang="en-US" dirty="0"/>
              <a:t>　　ケーラー</a:t>
            </a:r>
            <a:endParaRPr kumimoji="1" lang="ja-JP" altLang="en-US" dirty="0"/>
          </a:p>
          <a:p>
            <a:r>
              <a:rPr lang="en-US" altLang="ja-JP" dirty="0"/>
              <a:t>4</a:t>
            </a:r>
            <a:r>
              <a:rPr lang="ja-JP" altLang="en-US" dirty="0"/>
              <a:t>   社会的学習理論　　　　バンデュラ</a:t>
            </a:r>
          </a:p>
          <a:p>
            <a:r>
              <a:rPr lang="en-US" altLang="ja-JP" dirty="0"/>
              <a:t>5</a:t>
            </a:r>
            <a:r>
              <a:rPr lang="ja-JP" altLang="en-US" dirty="0"/>
              <a:t>   洞察説　　トールマン</a:t>
            </a:r>
          </a:p>
          <a:p>
            <a:endParaRPr kumimoji="1" lang="ja-JP" altLang="en-US" dirty="0"/>
          </a:p>
          <a:p>
            <a:r>
              <a:rPr lang="ja-JP" altLang="en-US" dirty="0"/>
              <a:t>正解　</a:t>
            </a:r>
            <a:r>
              <a:rPr lang="en-US" altLang="ja-JP" dirty="0"/>
              <a:t>4</a:t>
            </a:r>
            <a:endParaRPr kumimoji="1" lang="ja-JP" altLang="en-US" dirty="0"/>
          </a:p>
        </p:txBody>
      </p:sp>
    </p:spTree>
    <p:extLst>
      <p:ext uri="{BB962C8B-B14F-4D97-AF65-F5344CB8AC3E}">
        <p14:creationId xmlns:p14="http://schemas.microsoft.com/office/powerpoint/2010/main" val="183495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D15CF-3CB2-4D4F-C39F-05A5DA855D41}"/>
              </a:ext>
            </a:extLst>
          </p:cNvPr>
          <p:cNvSpPr>
            <a:spLocks noGrp="1"/>
          </p:cNvSpPr>
          <p:nvPr>
            <p:ph type="title"/>
          </p:nvPr>
        </p:nvSpPr>
        <p:spPr/>
        <p:txBody>
          <a:bodyPr>
            <a:normAutofit/>
          </a:bodyPr>
          <a:lstStyle/>
          <a:p>
            <a:r>
              <a:rPr lang="en-US" altLang="ja-JP" dirty="0"/>
              <a:t>5</a:t>
            </a:r>
            <a:r>
              <a:rPr lang="ja-JP" altLang="en-US" dirty="0"/>
              <a:t>  次の人名と著書の組み合わせとして、正しいものはどれか選びなさい。</a:t>
            </a:r>
            <a:endParaRPr kumimoji="1" lang="ja-JP" altLang="en-US" dirty="0"/>
          </a:p>
        </p:txBody>
      </p:sp>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p:txBody>
          <a:bodyPr/>
          <a:lstStyle/>
          <a:p>
            <a:r>
              <a:rPr kumimoji="1" lang="en-US" altLang="ja-JP" dirty="0"/>
              <a:t>1</a:t>
            </a:r>
            <a:r>
              <a:rPr kumimoji="1" lang="ja-JP" altLang="en-US" dirty="0"/>
              <a:t>   </a:t>
            </a:r>
            <a:r>
              <a:rPr lang="ja-JP" altLang="en-US" dirty="0"/>
              <a:t>マカレンコ　　　　　　　国家</a:t>
            </a:r>
            <a:endParaRPr kumimoji="1" lang="ja-JP" altLang="en-US" dirty="0"/>
          </a:p>
          <a:p>
            <a:r>
              <a:rPr lang="en-US" altLang="ja-JP" dirty="0"/>
              <a:t>2</a:t>
            </a:r>
            <a:r>
              <a:rPr lang="ja-JP" altLang="en-US" dirty="0"/>
              <a:t>   パーカースト　　　　　　ドルトン・プランの教育</a:t>
            </a:r>
          </a:p>
          <a:p>
            <a:r>
              <a:rPr kumimoji="1" lang="en-US" altLang="ja-JP" dirty="0"/>
              <a:t>3</a:t>
            </a:r>
            <a:r>
              <a:rPr kumimoji="1" lang="ja-JP" altLang="en-US" dirty="0"/>
              <a:t>   </a:t>
            </a:r>
            <a:r>
              <a:rPr lang="ja-JP" altLang="en-US" dirty="0"/>
              <a:t>プラトン　　　　　　　　　人間の教育</a:t>
            </a:r>
            <a:endParaRPr kumimoji="1" lang="ja-JP" altLang="en-US" dirty="0"/>
          </a:p>
          <a:p>
            <a:r>
              <a:rPr lang="en-US" altLang="ja-JP" dirty="0"/>
              <a:t>4</a:t>
            </a:r>
            <a:r>
              <a:rPr lang="ja-JP" altLang="en-US" dirty="0"/>
              <a:t>   フレーベル　　　　　　　正の諸形式</a:t>
            </a:r>
          </a:p>
          <a:p>
            <a:r>
              <a:rPr lang="en-US" altLang="ja-JP" dirty="0"/>
              <a:t>5</a:t>
            </a:r>
            <a:r>
              <a:rPr lang="ja-JP" altLang="en-US" dirty="0"/>
              <a:t>    シュプランガー　　　　　愛と規律の家庭教育</a:t>
            </a:r>
          </a:p>
          <a:p>
            <a:endParaRPr kumimoji="1" lang="ja-JP" altLang="en-US" dirty="0"/>
          </a:p>
          <a:p>
            <a:r>
              <a:rPr lang="ja-JP" altLang="en-US" dirty="0"/>
              <a:t>正解　</a:t>
            </a:r>
            <a:r>
              <a:rPr lang="en-US" altLang="ja-JP" dirty="0"/>
              <a:t>2</a:t>
            </a:r>
            <a:endParaRPr kumimoji="1" lang="ja-JP" altLang="en-US" dirty="0"/>
          </a:p>
        </p:txBody>
      </p:sp>
    </p:spTree>
    <p:extLst>
      <p:ext uri="{BB962C8B-B14F-4D97-AF65-F5344CB8AC3E}">
        <p14:creationId xmlns:p14="http://schemas.microsoft.com/office/powerpoint/2010/main" val="313283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p:txBody>
          <a:bodyPr/>
          <a:lstStyle/>
          <a:p>
            <a:r>
              <a:rPr kumimoji="1" lang="en-US" altLang="ja-JP" dirty="0"/>
              <a:t>1</a:t>
            </a:r>
            <a:r>
              <a:rPr kumimoji="1" lang="ja-JP" altLang="en-US" dirty="0"/>
              <a:t>   </a:t>
            </a:r>
            <a:r>
              <a:rPr lang="ja-JP" altLang="en-US" dirty="0"/>
              <a:t>モンテッソリー　　　　　児童の世紀</a:t>
            </a:r>
            <a:endParaRPr kumimoji="1" lang="ja-JP" altLang="en-US" dirty="0"/>
          </a:p>
          <a:p>
            <a:r>
              <a:rPr lang="en-US" altLang="ja-JP" dirty="0"/>
              <a:t>2</a:t>
            </a:r>
            <a:r>
              <a:rPr lang="ja-JP" altLang="en-US" dirty="0"/>
              <a:t>   コメニウス　　　　　　 　大教授学</a:t>
            </a:r>
          </a:p>
          <a:p>
            <a:r>
              <a:rPr kumimoji="1" lang="en-US" altLang="ja-JP" dirty="0"/>
              <a:t>3</a:t>
            </a:r>
            <a:r>
              <a:rPr kumimoji="1" lang="ja-JP" altLang="en-US" dirty="0"/>
              <a:t>   </a:t>
            </a:r>
            <a:r>
              <a:rPr lang="ja-JP" altLang="en-US" dirty="0"/>
              <a:t>フレーベル　　　　　　　人間の教育</a:t>
            </a:r>
            <a:endParaRPr kumimoji="1" lang="ja-JP" altLang="en-US" dirty="0"/>
          </a:p>
          <a:p>
            <a:r>
              <a:rPr lang="en-US" altLang="ja-JP" dirty="0"/>
              <a:t>4</a:t>
            </a:r>
            <a:r>
              <a:rPr lang="ja-JP" altLang="en-US" dirty="0"/>
              <a:t>   ナトルプ　　　　　　　　　社会的教育学</a:t>
            </a:r>
          </a:p>
          <a:p>
            <a:r>
              <a:rPr lang="en-US" altLang="ja-JP" dirty="0"/>
              <a:t>5</a:t>
            </a:r>
            <a:r>
              <a:rPr lang="ja-JP" altLang="en-US" dirty="0"/>
              <a:t>   ケルシェンスタイナー　　労作教育の概念</a:t>
            </a:r>
          </a:p>
          <a:p>
            <a:endParaRPr kumimoji="1" lang="ja-JP" altLang="en-US" dirty="0"/>
          </a:p>
          <a:p>
            <a:r>
              <a:rPr lang="ja-JP" altLang="en-US" dirty="0"/>
              <a:t>正解　</a:t>
            </a:r>
            <a:r>
              <a:rPr lang="en-US" altLang="ja-JP" dirty="0"/>
              <a:t>1</a:t>
            </a:r>
            <a:endParaRPr kumimoji="1" lang="ja-JP" altLang="en-US" dirty="0"/>
          </a:p>
        </p:txBody>
      </p:sp>
      <p:sp>
        <p:nvSpPr>
          <p:cNvPr id="5" name="タイトル 1">
            <a:extLst>
              <a:ext uri="{FF2B5EF4-FFF2-40B4-BE49-F238E27FC236}">
                <a16:creationId xmlns:a16="http://schemas.microsoft.com/office/drawing/2014/main" id="{2B5BD351-66F7-E7A6-F629-0187A756E9EB}"/>
              </a:ext>
            </a:extLst>
          </p:cNvPr>
          <p:cNvSpPr txBox="1">
            <a:spLocks/>
          </p:cNvSpPr>
          <p:nvPr/>
        </p:nvSpPr>
        <p:spPr>
          <a:xfrm>
            <a:off x="838200" y="3216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a:t>6</a:t>
            </a:r>
            <a:r>
              <a:rPr lang="ja-JP" altLang="en-US"/>
              <a:t>   </a:t>
            </a:r>
            <a:r>
              <a:rPr lang="ja-JP" altLang="en-US" dirty="0"/>
              <a:t>次の人名と著書の組み合わせとし誤っているものは、どれか選びなさい。</a:t>
            </a:r>
          </a:p>
        </p:txBody>
      </p:sp>
    </p:spTree>
    <p:extLst>
      <p:ext uri="{BB962C8B-B14F-4D97-AF65-F5344CB8AC3E}">
        <p14:creationId xmlns:p14="http://schemas.microsoft.com/office/powerpoint/2010/main" val="309858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D15CF-3CB2-4D4F-C39F-05A5DA855D41}"/>
              </a:ext>
            </a:extLst>
          </p:cNvPr>
          <p:cNvSpPr>
            <a:spLocks noGrp="1"/>
          </p:cNvSpPr>
          <p:nvPr>
            <p:ph type="title"/>
          </p:nvPr>
        </p:nvSpPr>
        <p:spPr>
          <a:xfrm>
            <a:off x="1046324" y="633707"/>
            <a:ext cx="10515600" cy="2221821"/>
          </a:xfrm>
        </p:spPr>
        <p:txBody>
          <a:bodyPr>
            <a:normAutofit fontScale="90000"/>
          </a:bodyPr>
          <a:lstStyle/>
          <a:p>
            <a:r>
              <a:rPr lang="en-US" altLang="ja-JP" dirty="0"/>
              <a:t>7</a:t>
            </a:r>
            <a:r>
              <a:rPr lang="ja-JP" altLang="en-US" dirty="0"/>
              <a:t> 子どもが生まれながらに持っている「自然」を尊重し、人を悪徳に染めてしまう要素を排除すべく、他者との関わりを必要以上に求めず、かつ、一方的に教え込むことを排斥する教育を提唱した。</a:t>
            </a:r>
            <a:endParaRPr kumimoji="1" lang="ja-JP" altLang="en-US" dirty="0"/>
          </a:p>
        </p:txBody>
      </p:sp>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a:xfrm>
            <a:off x="4154274" y="3140597"/>
            <a:ext cx="5327341" cy="3083696"/>
          </a:xfrm>
        </p:spPr>
        <p:txBody>
          <a:bodyPr>
            <a:normAutofit/>
          </a:bodyPr>
          <a:lstStyle/>
          <a:p>
            <a:r>
              <a:rPr kumimoji="1" lang="en-US" altLang="ja-JP" dirty="0"/>
              <a:t>1</a:t>
            </a:r>
            <a:r>
              <a:rPr kumimoji="1" lang="ja-JP" altLang="en-US" dirty="0"/>
              <a:t>   </a:t>
            </a:r>
            <a:r>
              <a:rPr lang="ja-JP" altLang="en-US" dirty="0"/>
              <a:t>ピアジュ</a:t>
            </a:r>
            <a:endParaRPr kumimoji="1" lang="ja-JP" altLang="en-US" dirty="0"/>
          </a:p>
          <a:p>
            <a:r>
              <a:rPr lang="en-US" altLang="ja-JP" dirty="0"/>
              <a:t>2</a:t>
            </a:r>
            <a:r>
              <a:rPr lang="ja-JP" altLang="en-US" dirty="0"/>
              <a:t>   エリクソン</a:t>
            </a:r>
          </a:p>
          <a:p>
            <a:r>
              <a:rPr kumimoji="1" lang="en-US" altLang="ja-JP" dirty="0"/>
              <a:t>3</a:t>
            </a:r>
            <a:r>
              <a:rPr kumimoji="1" lang="ja-JP" altLang="en-US" dirty="0"/>
              <a:t>   </a:t>
            </a:r>
            <a:r>
              <a:rPr lang="ja-JP" altLang="en-US" dirty="0"/>
              <a:t>ボウルヴィ</a:t>
            </a:r>
            <a:endParaRPr kumimoji="1" lang="ja-JP" altLang="en-US" dirty="0"/>
          </a:p>
          <a:p>
            <a:r>
              <a:rPr lang="en-US" altLang="ja-JP" dirty="0"/>
              <a:t>4</a:t>
            </a:r>
            <a:r>
              <a:rPr lang="ja-JP" altLang="en-US" dirty="0"/>
              <a:t>   ホリングワース</a:t>
            </a:r>
          </a:p>
          <a:p>
            <a:r>
              <a:rPr lang="en-US" altLang="ja-JP" dirty="0"/>
              <a:t>5</a:t>
            </a:r>
            <a:r>
              <a:rPr lang="ja-JP" altLang="en-US" dirty="0"/>
              <a:t>   ルソー</a:t>
            </a:r>
          </a:p>
          <a:p>
            <a:endParaRPr kumimoji="1" lang="ja-JP" altLang="en-US" dirty="0"/>
          </a:p>
          <a:p>
            <a:r>
              <a:rPr lang="ja-JP" altLang="en-US" dirty="0"/>
              <a:t>正解　</a:t>
            </a:r>
            <a:r>
              <a:rPr lang="en-US" altLang="ja-JP" dirty="0"/>
              <a:t>2</a:t>
            </a:r>
            <a:endParaRPr kumimoji="1" lang="ja-JP" altLang="en-US" dirty="0"/>
          </a:p>
        </p:txBody>
      </p:sp>
    </p:spTree>
    <p:extLst>
      <p:ext uri="{BB962C8B-B14F-4D97-AF65-F5344CB8AC3E}">
        <p14:creationId xmlns:p14="http://schemas.microsoft.com/office/powerpoint/2010/main" val="84912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D15CF-3CB2-4D4F-C39F-05A5DA855D41}"/>
              </a:ext>
            </a:extLst>
          </p:cNvPr>
          <p:cNvSpPr>
            <a:spLocks noGrp="1"/>
          </p:cNvSpPr>
          <p:nvPr>
            <p:ph type="title"/>
          </p:nvPr>
        </p:nvSpPr>
        <p:spPr/>
        <p:txBody>
          <a:bodyPr/>
          <a:lstStyle/>
          <a:p>
            <a:r>
              <a:rPr lang="en-US" altLang="ja-JP" dirty="0"/>
              <a:t>8</a:t>
            </a:r>
            <a:r>
              <a:rPr lang="ja-JP" altLang="en-US" dirty="0"/>
              <a:t>  次の一節の著者として正しいものを選びなさい。</a:t>
            </a:r>
            <a:endParaRPr kumimoji="1" lang="ja-JP" altLang="en-US" dirty="0"/>
          </a:p>
        </p:txBody>
      </p:sp>
      <p:sp>
        <p:nvSpPr>
          <p:cNvPr id="3" name="コンテンツ プレースホルダー 2">
            <a:extLst>
              <a:ext uri="{FF2B5EF4-FFF2-40B4-BE49-F238E27FC236}">
                <a16:creationId xmlns:a16="http://schemas.microsoft.com/office/drawing/2014/main" id="{BA7BC719-DDBD-F7BF-7AF6-E2940570470D}"/>
              </a:ext>
            </a:extLst>
          </p:cNvPr>
          <p:cNvSpPr>
            <a:spLocks noGrp="1"/>
          </p:cNvSpPr>
          <p:nvPr>
            <p:ph idx="1"/>
          </p:nvPr>
        </p:nvSpPr>
        <p:spPr/>
        <p:txBody>
          <a:bodyPr/>
          <a:lstStyle/>
          <a:p>
            <a:r>
              <a:rPr kumimoji="1" lang="en-US" altLang="ja-JP" dirty="0"/>
              <a:t>1</a:t>
            </a:r>
            <a:r>
              <a:rPr kumimoji="1" lang="ja-JP" altLang="en-US" dirty="0"/>
              <a:t>   </a:t>
            </a:r>
            <a:r>
              <a:rPr lang="ja-JP" altLang="en-US" dirty="0"/>
              <a:t>ケイ</a:t>
            </a:r>
            <a:endParaRPr kumimoji="1" lang="ja-JP" altLang="en-US" dirty="0"/>
          </a:p>
          <a:p>
            <a:r>
              <a:rPr lang="en-US" altLang="ja-JP" dirty="0"/>
              <a:t>2</a:t>
            </a:r>
            <a:r>
              <a:rPr lang="ja-JP" altLang="en-US" dirty="0"/>
              <a:t>   シュタイナー</a:t>
            </a:r>
          </a:p>
          <a:p>
            <a:r>
              <a:rPr kumimoji="1" lang="en-US" altLang="ja-JP" dirty="0"/>
              <a:t>3</a:t>
            </a:r>
            <a:r>
              <a:rPr kumimoji="1" lang="ja-JP" altLang="en-US" dirty="0"/>
              <a:t>   </a:t>
            </a:r>
            <a:r>
              <a:rPr lang="ja-JP" altLang="en-US" dirty="0"/>
              <a:t>フレーベル</a:t>
            </a:r>
            <a:endParaRPr kumimoji="1" lang="ja-JP" altLang="en-US" dirty="0"/>
          </a:p>
          <a:p>
            <a:r>
              <a:rPr lang="en-US" altLang="ja-JP" dirty="0"/>
              <a:t>4</a:t>
            </a:r>
            <a:r>
              <a:rPr lang="ja-JP" altLang="en-US" dirty="0"/>
              <a:t>   ペストロッチ</a:t>
            </a:r>
          </a:p>
          <a:p>
            <a:r>
              <a:rPr lang="en-US" altLang="ja-JP" dirty="0"/>
              <a:t>5</a:t>
            </a:r>
            <a:r>
              <a:rPr lang="ja-JP" altLang="en-US" dirty="0"/>
              <a:t>   ヘルバルト</a:t>
            </a:r>
          </a:p>
          <a:p>
            <a:endParaRPr kumimoji="1" lang="ja-JP" altLang="en-US" dirty="0"/>
          </a:p>
          <a:p>
            <a:r>
              <a:rPr lang="ja-JP" altLang="en-US" dirty="0"/>
              <a:t>正解　</a:t>
            </a:r>
            <a:r>
              <a:rPr lang="en-US" altLang="ja-JP" dirty="0"/>
              <a:t>5</a:t>
            </a:r>
            <a:endParaRPr kumimoji="1" lang="ja-JP" altLang="en-US" dirty="0"/>
          </a:p>
        </p:txBody>
      </p:sp>
    </p:spTree>
    <p:extLst>
      <p:ext uri="{BB962C8B-B14F-4D97-AF65-F5344CB8AC3E}">
        <p14:creationId xmlns:p14="http://schemas.microsoft.com/office/powerpoint/2010/main" val="257093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TotalTime>
  <Words>434</Words>
  <Application>Microsoft Office PowerPoint</Application>
  <PresentationFormat>ワイド画面</PresentationFormat>
  <Paragraphs>81</Paragraphs>
  <Slides>11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11</vt:i4>
      </vt:variant>
    </vt:vector>
  </HeadingPairs>
  <TitlesOfParts>
    <vt:vector size="14" baseType="lpstr">
      <vt:lpstr>Century Gothic</vt:lpstr>
      <vt:lpstr>Wingdings 3</vt:lpstr>
      <vt:lpstr>イオン</vt:lpstr>
      <vt:lpstr>教職教養選択問題 </vt:lpstr>
      <vt:lpstr>1 隠者の夕暮れの作者は？</vt:lpstr>
      <vt:lpstr>2 問題解決学習を提唱した「学校と社会」の著者は誰ですか？</vt:lpstr>
      <vt:lpstr>3  次の事項と人名の組み合わせとして、正しいものはどれか選びなさい。</vt:lpstr>
      <vt:lpstr>4  次の事項と人名の組み合わせとして、正しいものはどれか選びなさい。</vt:lpstr>
      <vt:lpstr>5  次の人名と著書の組み合わせとして、正しいものはどれか選びなさい。</vt:lpstr>
      <vt:lpstr>PowerPoint プレゼンテーション</vt:lpstr>
      <vt:lpstr>7 子どもが生まれながらに持っている「自然」を尊重し、人を悪徳に染めてしまう要素を排除すべく、他者との関わりを必要以上に求めず、かつ、一方的に教え込むことを排斥する教育を提唱した。</vt:lpstr>
      <vt:lpstr>8  次の一節の著者として正しいものを選びなさい。</vt:lpstr>
      <vt:lpstr>9   教育を「自然的教育」と「実践的教育」に分類し、他の動物も行っている「自然的教育」のみならず、人間が行う「実践的教育」を経ることで、人間ははじめて人間になることができると主張した。</vt:lpstr>
      <vt:lpstr>10  人物とその人物が提唱した理論の組み合わせとして誤っているものを全て選びなさい。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3715 yukky</cp:lastModifiedBy>
  <cp:revision>4</cp:revision>
  <dcterms:created xsi:type="dcterms:W3CDTF">2023-06-13T18:34:49Z</dcterms:created>
  <dcterms:modified xsi:type="dcterms:W3CDTF">2024-04-09T02:53:34Z</dcterms:modified>
</cp:coreProperties>
</file>